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6"/>
  </p:notesMasterIdLst>
  <p:handoutMasterIdLst>
    <p:handoutMasterId r:id="rId57"/>
  </p:handoutMasterIdLst>
  <p:sldIdLst>
    <p:sldId id="470" r:id="rId2"/>
    <p:sldId id="472" r:id="rId3"/>
    <p:sldId id="523" r:id="rId4"/>
    <p:sldId id="524" r:id="rId5"/>
    <p:sldId id="529" r:id="rId6"/>
    <p:sldId id="525" r:id="rId7"/>
    <p:sldId id="526" r:id="rId8"/>
    <p:sldId id="527" r:id="rId9"/>
    <p:sldId id="528" r:id="rId10"/>
    <p:sldId id="569" r:id="rId11"/>
    <p:sldId id="568" r:id="rId12"/>
    <p:sldId id="531" r:id="rId13"/>
    <p:sldId id="532" r:id="rId14"/>
    <p:sldId id="546" r:id="rId15"/>
    <p:sldId id="586" r:id="rId16"/>
    <p:sldId id="533" r:id="rId17"/>
    <p:sldId id="535" r:id="rId18"/>
    <p:sldId id="547" r:id="rId19"/>
    <p:sldId id="548" r:id="rId20"/>
    <p:sldId id="549" r:id="rId21"/>
    <p:sldId id="578" r:id="rId22"/>
    <p:sldId id="579" r:id="rId23"/>
    <p:sldId id="570" r:id="rId24"/>
    <p:sldId id="571" r:id="rId25"/>
    <p:sldId id="572" r:id="rId26"/>
    <p:sldId id="573" r:id="rId27"/>
    <p:sldId id="574" r:id="rId28"/>
    <p:sldId id="575" r:id="rId29"/>
    <p:sldId id="576" r:id="rId30"/>
    <p:sldId id="577" r:id="rId31"/>
    <p:sldId id="580" r:id="rId32"/>
    <p:sldId id="581" r:id="rId33"/>
    <p:sldId id="582" r:id="rId34"/>
    <p:sldId id="534" r:id="rId35"/>
    <p:sldId id="552" r:id="rId36"/>
    <p:sldId id="553" r:id="rId37"/>
    <p:sldId id="555" r:id="rId38"/>
    <p:sldId id="554" r:id="rId39"/>
    <p:sldId id="556" r:id="rId40"/>
    <p:sldId id="557" r:id="rId41"/>
    <p:sldId id="558" r:id="rId42"/>
    <p:sldId id="559" r:id="rId43"/>
    <p:sldId id="560" r:id="rId44"/>
    <p:sldId id="566" r:id="rId45"/>
    <p:sldId id="565" r:id="rId46"/>
    <p:sldId id="583" r:id="rId47"/>
    <p:sldId id="584" r:id="rId48"/>
    <p:sldId id="587" r:id="rId49"/>
    <p:sldId id="585" r:id="rId50"/>
    <p:sldId id="589" r:id="rId51"/>
    <p:sldId id="483" r:id="rId52"/>
    <p:sldId id="512" r:id="rId53"/>
    <p:sldId id="513" r:id="rId54"/>
    <p:sldId id="522"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AB82D1-B4C5-42E9-8C0F-3CA9ED70C8AA}">
          <p14:sldIdLst>
            <p14:sldId id="470"/>
            <p14:sldId id="472"/>
            <p14:sldId id="523"/>
            <p14:sldId id="524"/>
            <p14:sldId id="529"/>
            <p14:sldId id="525"/>
            <p14:sldId id="526"/>
            <p14:sldId id="527"/>
            <p14:sldId id="528"/>
            <p14:sldId id="569"/>
            <p14:sldId id="568"/>
            <p14:sldId id="531"/>
            <p14:sldId id="532"/>
            <p14:sldId id="546"/>
            <p14:sldId id="586"/>
            <p14:sldId id="533"/>
            <p14:sldId id="535"/>
            <p14:sldId id="547"/>
            <p14:sldId id="548"/>
            <p14:sldId id="549"/>
            <p14:sldId id="578"/>
            <p14:sldId id="579"/>
            <p14:sldId id="570"/>
            <p14:sldId id="571"/>
            <p14:sldId id="572"/>
            <p14:sldId id="573"/>
            <p14:sldId id="574"/>
            <p14:sldId id="575"/>
            <p14:sldId id="576"/>
            <p14:sldId id="577"/>
            <p14:sldId id="580"/>
            <p14:sldId id="581"/>
            <p14:sldId id="582"/>
            <p14:sldId id="534"/>
            <p14:sldId id="552"/>
            <p14:sldId id="553"/>
            <p14:sldId id="555"/>
            <p14:sldId id="554"/>
            <p14:sldId id="556"/>
            <p14:sldId id="557"/>
            <p14:sldId id="558"/>
            <p14:sldId id="559"/>
            <p14:sldId id="560"/>
            <p14:sldId id="566"/>
            <p14:sldId id="565"/>
            <p14:sldId id="583"/>
            <p14:sldId id="584"/>
            <p14:sldId id="587"/>
            <p14:sldId id="585"/>
            <p14:sldId id="589"/>
            <p14:sldId id="483"/>
            <p14:sldId id="512"/>
            <p14:sldId id="513"/>
            <p14:sldId id="5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FBFBFB"/>
    <a:srgbClr val="007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9" autoAdjust="0"/>
    <p:restoredTop sz="84038" autoAdjust="0"/>
  </p:normalViewPr>
  <p:slideViewPr>
    <p:cSldViewPr>
      <p:cViewPr varScale="1">
        <p:scale>
          <a:sx n="94" d="100"/>
          <a:sy n="94" d="100"/>
        </p:scale>
        <p:origin x="201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image" Target="../media/image1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2" tIns="46586" rIns="93172" bIns="46586" rtlCol="0"/>
          <a:lstStyle>
            <a:lvl1pPr algn="r">
              <a:defRPr sz="1200"/>
            </a:lvl1pPr>
          </a:lstStyle>
          <a:p>
            <a:fld id="{0F87802F-44FB-4525-B570-B2B073C050E7}" type="datetimeFigureOut">
              <a:rPr lang="en-US" smtClean="0"/>
              <a:pPr/>
              <a:t>10/27/2015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200"/>
            </a:lvl1pPr>
          </a:lstStyle>
          <a:p>
            <a:fld id="{C904080B-03B7-4868-B397-111FD94CBE18}" type="slidenum">
              <a:rPr lang="en-US" smtClean="0"/>
              <a:pPr/>
              <a:t>‹#›</a:t>
            </a:fld>
            <a:endParaRPr lang="en-US"/>
          </a:p>
        </p:txBody>
      </p:sp>
    </p:spTree>
    <p:extLst>
      <p:ext uri="{BB962C8B-B14F-4D97-AF65-F5344CB8AC3E}">
        <p14:creationId xmlns:p14="http://schemas.microsoft.com/office/powerpoint/2010/main" val="2234543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241CDC70-E45C-4D36-9AAA-288F4340F42F}" type="datetimeFigureOut">
              <a:rPr lang="en-US" smtClean="0"/>
              <a:pPr/>
              <a:t>10/27/2015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F5109918-B1E7-43DD-BBF0-F61173463A8C}" type="slidenum">
              <a:rPr lang="en-US" smtClean="0"/>
              <a:pPr/>
              <a:t>‹#›</a:t>
            </a:fld>
            <a:endParaRPr lang="en-US"/>
          </a:p>
        </p:txBody>
      </p:sp>
    </p:spTree>
    <p:extLst>
      <p:ext uri="{BB962C8B-B14F-4D97-AF65-F5344CB8AC3E}">
        <p14:creationId xmlns:p14="http://schemas.microsoft.com/office/powerpoint/2010/main" val="133068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70818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10</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34578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11</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97847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12</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Haber</a:t>
            </a:r>
            <a:r>
              <a:rPr lang="en-US" baseline="0" dirty="0" smtClean="0"/>
              <a:t> first showed a small scale application of converting nitrogen into ammonia, and then Bosch, with BASF at the time, showed that it could be done at process scale. Bosch then went on to develop a process to convert ammonia and CO2 into urea, a process which is still used with only slight modifications 93 years later.</a:t>
            </a:r>
            <a:br>
              <a:rPr lang="en-US" baseline="0" dirty="0" smtClean="0"/>
            </a:br>
            <a:r>
              <a:rPr lang="en-US" baseline="0" dirty="0" smtClean="0"/>
              <a:t/>
            </a:r>
            <a:br>
              <a:rPr lang="en-US" baseline="0" dirty="0" smtClean="0"/>
            </a:br>
            <a:r>
              <a:rPr lang="en-US" baseline="0" dirty="0" smtClean="0"/>
              <a:t>Talk about Nazi/chemical warfare vs anti-Nazi.</a:t>
            </a:r>
            <a:endParaRPr lang="en-US" dirty="0" smtClean="0"/>
          </a:p>
        </p:txBody>
      </p:sp>
    </p:spTree>
    <p:extLst>
      <p:ext uri="{BB962C8B-B14F-4D97-AF65-F5344CB8AC3E}">
        <p14:creationId xmlns:p14="http://schemas.microsoft.com/office/powerpoint/2010/main" val="136778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13</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The Kolbe-Schmitt reaction is the leading way in which </a:t>
            </a:r>
            <a:r>
              <a:rPr lang="en-US" baseline="0" dirty="0" smtClean="0"/>
              <a:t>phenolic carboxylic acids are synthesized. </a:t>
            </a:r>
            <a:r>
              <a:rPr lang="en-US" baseline="0" dirty="0" err="1" smtClean="0"/>
              <a:t>Polyhydroxybenzenes</a:t>
            </a:r>
            <a:r>
              <a:rPr lang="en-US" baseline="0" dirty="0" smtClean="0"/>
              <a:t> are understandably more reactive, and can often react under aqueous solution with lower CO2 pressure.</a:t>
            </a:r>
            <a:endParaRPr lang="en-US" dirty="0" smtClean="0"/>
          </a:p>
        </p:txBody>
      </p:sp>
    </p:spTree>
    <p:extLst>
      <p:ext uri="{BB962C8B-B14F-4D97-AF65-F5344CB8AC3E}">
        <p14:creationId xmlns:p14="http://schemas.microsoft.com/office/powerpoint/2010/main" val="4408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14</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331098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15</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The Kolbe-Schmitt reaction is the leading way in which </a:t>
            </a:r>
            <a:r>
              <a:rPr lang="en-US" baseline="0" dirty="0" smtClean="0"/>
              <a:t>phenolic carboxylic acids are synthesized.</a:t>
            </a:r>
            <a:endParaRPr lang="en-US" dirty="0" smtClean="0"/>
          </a:p>
        </p:txBody>
      </p:sp>
    </p:spTree>
    <p:extLst>
      <p:ext uri="{BB962C8B-B14F-4D97-AF65-F5344CB8AC3E}">
        <p14:creationId xmlns:p14="http://schemas.microsoft.com/office/powerpoint/2010/main" val="1373075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16</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This allyl zinc reagent is the only one reported to directly add to CO2</a:t>
            </a:r>
            <a:r>
              <a:rPr lang="en-US" baseline="0" dirty="0" smtClean="0"/>
              <a:t> directly.</a:t>
            </a:r>
            <a:endParaRPr lang="en-US" dirty="0" smtClean="0"/>
          </a:p>
        </p:txBody>
      </p:sp>
    </p:spTree>
    <p:extLst>
      <p:ext uri="{BB962C8B-B14F-4D97-AF65-F5344CB8AC3E}">
        <p14:creationId xmlns:p14="http://schemas.microsoft.com/office/powerpoint/2010/main" val="136117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17</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122173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18</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Aromatic</a:t>
            </a:r>
            <a:r>
              <a:rPr lang="en-US" baseline="0" dirty="0" smtClean="0"/>
              <a:t> zinc compounds could be reacted using </a:t>
            </a:r>
            <a:r>
              <a:rPr lang="en-US" baseline="0" dirty="0" err="1" smtClean="0"/>
              <a:t>Pd</a:t>
            </a:r>
            <a:r>
              <a:rPr lang="en-US" baseline="0" dirty="0" smtClean="0"/>
              <a:t> catalyst, while Ni allowed aryl and alkyl zinc reagents to react.</a:t>
            </a:r>
            <a:endParaRPr lang="en-US" dirty="0" smtClean="0"/>
          </a:p>
        </p:txBody>
      </p:sp>
    </p:spTree>
    <p:extLst>
      <p:ext uri="{BB962C8B-B14F-4D97-AF65-F5344CB8AC3E}">
        <p14:creationId xmlns:p14="http://schemas.microsoft.com/office/powerpoint/2010/main" val="81034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19</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Similar…</a:t>
            </a:r>
          </a:p>
        </p:txBody>
      </p:sp>
    </p:spTree>
    <p:extLst>
      <p:ext uri="{BB962C8B-B14F-4D97-AF65-F5344CB8AC3E}">
        <p14:creationId xmlns:p14="http://schemas.microsoft.com/office/powerpoint/2010/main" val="50504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302601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20</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But not as good.</a:t>
            </a:r>
          </a:p>
        </p:txBody>
      </p:sp>
    </p:spTree>
    <p:extLst>
      <p:ext uri="{BB962C8B-B14F-4D97-AF65-F5344CB8AC3E}">
        <p14:creationId xmlns:p14="http://schemas.microsoft.com/office/powerpoint/2010/main" val="1565089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21</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058761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22</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r>
              <a:rPr lang="en-US" dirty="0" smtClean="0"/>
              <a:t>Aromatic</a:t>
            </a:r>
            <a:r>
              <a:rPr lang="en-US" baseline="0" dirty="0" smtClean="0"/>
              <a:t> zinc compounds could be reacted using </a:t>
            </a:r>
            <a:r>
              <a:rPr lang="en-US" baseline="0" dirty="0" err="1" smtClean="0"/>
              <a:t>Pd</a:t>
            </a:r>
            <a:r>
              <a:rPr lang="en-US" baseline="0" dirty="0" smtClean="0"/>
              <a:t> catalyst, while Ni allowed aryl and alkyl </a:t>
            </a:r>
            <a:r>
              <a:rPr lang="en-US" baseline="0" smtClean="0"/>
              <a:t>zinc reagents to react.</a:t>
            </a:r>
            <a:endParaRPr lang="en-US" dirty="0" smtClean="0"/>
          </a:p>
        </p:txBody>
      </p:sp>
    </p:spTree>
    <p:extLst>
      <p:ext uri="{BB962C8B-B14F-4D97-AF65-F5344CB8AC3E}">
        <p14:creationId xmlns:p14="http://schemas.microsoft.com/office/powerpoint/2010/main" val="434101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23</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778842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24</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79118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25</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19391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26</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513383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27</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897580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28</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628576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29</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99130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818637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30</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621265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31</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4067922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32</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199143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33</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378886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34</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4173495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35</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443407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36</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293014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37</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903564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38</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030521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39</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41742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844122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40</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4173232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41</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2090156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42</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726369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43</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956614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44</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4292647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45</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953644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46</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128268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47</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275173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48</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554377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49</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815540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5</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1281410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50</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3530207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2F5A8335-1A2D-454A-BAEA-0A9C02DD8093}" type="slidenum">
              <a:rPr/>
              <a:pPr lvl="0" algn="l" hangingPunct="1"/>
              <a:t>51</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lvl="0"/>
            <a:endParaRPr lang="en-US"/>
          </a:p>
        </p:txBody>
      </p:sp>
    </p:spTree>
    <p:extLst>
      <p:ext uri="{BB962C8B-B14F-4D97-AF65-F5344CB8AC3E}">
        <p14:creationId xmlns:p14="http://schemas.microsoft.com/office/powerpoint/2010/main" val="27387744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2F5A8335-1A2D-454A-BAEA-0A9C02DD8093}" type="slidenum">
              <a:rPr/>
              <a:pPr lvl="0" algn="l" hangingPunct="1"/>
              <a:t>52</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lvl="0"/>
            <a:endParaRPr lang="en-US"/>
          </a:p>
        </p:txBody>
      </p:sp>
    </p:spTree>
    <p:extLst>
      <p:ext uri="{BB962C8B-B14F-4D97-AF65-F5344CB8AC3E}">
        <p14:creationId xmlns:p14="http://schemas.microsoft.com/office/powerpoint/2010/main" val="2771903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2F5A8335-1A2D-454A-BAEA-0A9C02DD8093}" type="slidenum">
              <a:rPr/>
              <a:pPr lvl="0" algn="l" hangingPunct="1"/>
              <a:t>53</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lvl="0"/>
            <a:endParaRPr lang="en-US"/>
          </a:p>
        </p:txBody>
      </p:sp>
    </p:spTree>
    <p:extLst>
      <p:ext uri="{BB962C8B-B14F-4D97-AF65-F5344CB8AC3E}">
        <p14:creationId xmlns:p14="http://schemas.microsoft.com/office/powerpoint/2010/main" val="2322145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2F5A8335-1A2D-454A-BAEA-0A9C02DD8093}" type="slidenum">
              <a:rPr/>
              <a:pPr lvl="0" algn="l" hangingPunct="1"/>
              <a:t>54</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lvl="0"/>
            <a:endParaRPr lang="en-US"/>
          </a:p>
        </p:txBody>
      </p:sp>
    </p:spTree>
    <p:extLst>
      <p:ext uri="{BB962C8B-B14F-4D97-AF65-F5344CB8AC3E}">
        <p14:creationId xmlns:p14="http://schemas.microsoft.com/office/powerpoint/2010/main" val="639180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6</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968919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7</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63543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8</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183823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971088" y="8830117"/>
            <a:ext cx="3037472" cy="464452"/>
          </a:xfrm>
        </p:spPr>
        <p:txBody>
          <a:bodyPr wrap="square" lIns="91704" tIns="45852" rIns="91704" bIns="45852" anchor="t"/>
          <a:lstStyle/>
          <a:p>
            <a:pPr lvl="0" algn="l" hangingPunct="1"/>
            <a:fld id="{32B66BD0-6DF2-40B5-85C3-20498B54A2B4}" type="slidenum">
              <a:rPr/>
              <a:pPr lvl="0" algn="l" hangingPunct="1"/>
              <a:t>9</a:t>
            </a:fld>
            <a:endParaRPr lang="en-US" sz="1800" dirty="0">
              <a:solidFill>
                <a:srgbClr val="000000"/>
              </a:solidFill>
              <a:latin typeface="+mn-lt" pitchFamily="18"/>
              <a:ea typeface="+mn-ea" pitchFamily="2"/>
              <a:cs typeface="+mn-cs" pitchFamily="2"/>
            </a:endParaRPr>
          </a:p>
        </p:txBody>
      </p:sp>
      <p:sp>
        <p:nvSpPr>
          <p:cNvPr id="2" name="Slide Image Placeholder 1"/>
          <p:cNvSpPr>
            <a:spLocks noGrp="1" noRot="1" noChangeAspect="1" noResize="1"/>
          </p:cNvSpPr>
          <p:nvPr>
            <p:ph type="sldImg"/>
          </p:nvPr>
        </p:nvSpPr>
        <p:spPr>
          <a:xfrm>
            <a:off x="1181100" y="698500"/>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1039" y="4415789"/>
            <a:ext cx="5607952" cy="4183015"/>
          </a:xfrm>
        </p:spPr>
        <p:txBody>
          <a:bodyPr wrap="square" lIns="91704" tIns="45852" rIns="91704" bIns="45852" anchor="t"/>
          <a:lstStyle/>
          <a:p>
            <a:pPr defTabSz="931717">
              <a:defRPr/>
            </a:pPr>
            <a:endParaRPr lang="en-US" dirty="0" smtClean="0"/>
          </a:p>
        </p:txBody>
      </p:sp>
    </p:spTree>
    <p:extLst>
      <p:ext uri="{BB962C8B-B14F-4D97-AF65-F5344CB8AC3E}">
        <p14:creationId xmlns:p14="http://schemas.microsoft.com/office/powerpoint/2010/main" val="45817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CAFF66-257E-4B2D-958A-8881ABDA2FB2}"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83297-0FCF-4CFE-AC7E-65C759FA14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AFF66-257E-4B2D-958A-8881ABDA2FB2}" type="datetimeFigureOut">
              <a:rPr lang="en-US" smtClean="0"/>
              <a:pPr/>
              <a:t>10/27/2015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83297-0FCF-4CFE-AC7E-65C759FA14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notesSlide" Target="../notesSlides/notesSlide12.xml"/><Relationship Id="rId7"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0.png"/><Relationship Id="rId10" Type="http://schemas.openxmlformats.org/officeDocument/2006/relationships/image" Target="../media/image19.emf"/><Relationship Id="rId4" Type="http://schemas.openxmlformats.org/officeDocument/2006/relationships/image" Target="../media/image1.png"/><Relationship Id="rId9"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3.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oleObject" Target="../embeddings/oleObject4.bin"/><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5.emf"/><Relationship Id="rId5" Type="http://schemas.openxmlformats.org/officeDocument/2006/relationships/oleObject" Target="../embeddings/oleObject6.bin"/><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6.xml"/><Relationship Id="rId7"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6.emf"/><Relationship Id="rId5" Type="http://schemas.openxmlformats.org/officeDocument/2006/relationships/oleObject" Target="../embeddings/oleObject7.bin"/><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png"/><Relationship Id="rId4" Type="http://schemas.openxmlformats.org/officeDocument/2006/relationships/hyperlink" Target="http://www.sigmaaldrich.com/catalog/product/aldrich/295108?lang=en&amp;region=U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3.xml"/><Relationship Id="rId7"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3.emf"/><Relationship Id="rId5" Type="http://schemas.openxmlformats.org/officeDocument/2006/relationships/oleObject" Target="../embeddings/oleObject8.bin"/><Relationship Id="rId10" Type="http://schemas.openxmlformats.org/officeDocument/2006/relationships/image" Target="../media/image46.emf"/><Relationship Id="rId4" Type="http://schemas.openxmlformats.org/officeDocument/2006/relationships/image" Target="../media/image1.png"/><Relationship Id="rId9"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e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7.emf"/><Relationship Id="rId4" Type="http://schemas.openxmlformats.org/officeDocument/2006/relationships/image" Target="../media/image5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Carbon_dioxid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1.emf"/><Relationship Id="rId4" Type="http://schemas.openxmlformats.org/officeDocument/2006/relationships/image" Target="../media/image70.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6.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8.emf"/><Relationship Id="rId4" Type="http://schemas.openxmlformats.org/officeDocument/2006/relationships/image" Target="../media/image77.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0.emf"/><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crippsco2.ucsd.edu/graphics_gallery/mauna_loa_record/mauna_loa_seas_adj_fossil_fuel_trend" TargetMode="External"/><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uclafacultyassociation.blogspot.com/2013/06/cheap-cheap.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4.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5.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4.emf"/><Relationship Id="rId5" Type="http://schemas.openxmlformats.org/officeDocument/2006/relationships/image" Target="../media/image93.jpe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9.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101.jpe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03.emf"/></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05.emf"/><Relationship Id="rId4" Type="http://schemas.openxmlformats.org/officeDocument/2006/relationships/image" Target="../media/image104.emf"/></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07.emf"/><Relationship Id="rId4" Type="http://schemas.openxmlformats.org/officeDocument/2006/relationships/image" Target="../media/image106.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13.emf"/><Relationship Id="rId4" Type="http://schemas.openxmlformats.org/officeDocument/2006/relationships/image" Target="../media/image112.emf"/></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4.emf"/><Relationship Id="rId4" Type="http://schemas.openxmlformats.org/officeDocument/2006/relationships/image" Target="../media/image34.emf"/></Relationships>
</file>

<file path=ppt/slides/_rels/slide54.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notesSlide" Target="../notesSlides/notesSlide54.xml"/><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15.emf"/><Relationship Id="rId5" Type="http://schemas.openxmlformats.org/officeDocument/2006/relationships/oleObject" Target="../embeddings/oleObject10.bin"/><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utexas.edu/sites/default/files/images/UTseal.png"/>
          <p:cNvPicPr>
            <a:picLocks noChangeAspect="1" noChangeArrowheads="1"/>
          </p:cNvPicPr>
          <p:nvPr/>
        </p:nvPicPr>
        <p:blipFill>
          <a:blip r:embed="rId3" cstate="print"/>
          <a:srcRect l="50943"/>
          <a:stretch>
            <a:fillRect/>
          </a:stretch>
        </p:blipFill>
        <p:spPr bwMode="auto">
          <a:xfrm>
            <a:off x="3048000" y="3810000"/>
            <a:ext cx="2819400" cy="2670405"/>
          </a:xfrm>
          <a:prstGeom prst="rect">
            <a:avLst/>
          </a:prstGeom>
          <a:noFill/>
        </p:spPr>
      </p:pic>
      <p:sp>
        <p:nvSpPr>
          <p:cNvPr id="2" name="Title 1"/>
          <p:cNvSpPr txBox="1">
            <a:spLocks noGrp="1"/>
          </p:cNvSpPr>
          <p:nvPr>
            <p:ph type="title" idx="4294967295"/>
          </p:nvPr>
        </p:nvSpPr>
        <p:spPr>
          <a:xfrm>
            <a:off x="685799" y="1371599"/>
            <a:ext cx="7772039" cy="26665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mtClean="0">
                <a:latin typeface="Book Antiqua" pitchFamily="18"/>
              </a:rPr>
              <a:t>A </a:t>
            </a:r>
            <a:r>
              <a:rPr lang="en-US" smtClean="0">
                <a:latin typeface="Book Antiqua" pitchFamily="18"/>
              </a:rPr>
              <a:t>Primer on </a:t>
            </a:r>
            <a:r>
              <a:rPr lang="en-US" dirty="0" smtClean="0">
                <a:latin typeface="Book Antiqua" pitchFamily="18"/>
              </a:rPr>
              <a:t>Carbon Dioxide Chemistry</a:t>
            </a:r>
            <a:endParaRPr lang="en-US" dirty="0">
              <a:latin typeface="Book Antiqua" pitchFamily="18"/>
            </a:endParaRPr>
          </a:p>
        </p:txBody>
      </p:sp>
      <p:sp>
        <p:nvSpPr>
          <p:cNvPr id="3" name="Subtitle 2"/>
          <p:cNvSpPr txBox="1">
            <a:spLocks noGrp="1"/>
          </p:cNvSpPr>
          <p:nvPr>
            <p:ph type="subTitle" idx="4294967295"/>
          </p:nvPr>
        </p:nvSpPr>
        <p:spPr>
          <a:xfrm>
            <a:off x="1371599" y="3886200"/>
            <a:ext cx="6400440" cy="1752119"/>
          </a:xfrm>
        </p:spPr>
        <p:txBody>
          <a:bodyPr wrap="square" lIns="90000" tIns="45000" rIns="90000" bIns="45000" anchor="t">
            <a:normAutofit fontScale="85000" lnSpcReduction="2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en-US" sz="4400" dirty="0" smtClean="0">
                <a:latin typeface="Calibri" pitchFamily="18"/>
              </a:rPr>
              <a:t>09/30/2015</a:t>
            </a:r>
            <a:endParaRPr lang="en-US" sz="4400" dirty="0">
              <a:latin typeface="Calibri" pitchFamily="18"/>
            </a:endParaRPr>
          </a:p>
          <a:p>
            <a:pPr marL="0" lvl="0" indent="0" algn="ctr">
              <a:spcAft>
                <a:spcPts val="0"/>
              </a:spcAft>
              <a:buNone/>
            </a:pPr>
            <a:endParaRPr lang="en-US" sz="4400" dirty="0">
              <a:latin typeface="Calibri" pitchFamily="18"/>
            </a:endParaRPr>
          </a:p>
          <a:p>
            <a:pPr marL="0" lvl="0" indent="0" algn="ctr">
              <a:spcAft>
                <a:spcPts val="0"/>
              </a:spcAft>
              <a:buNone/>
            </a:pPr>
            <a:r>
              <a:rPr lang="en-US" sz="4400" dirty="0">
                <a:latin typeface="Calibri" pitchFamily="18"/>
              </a:rPr>
              <a:t>Presented By Michael C. Young</a:t>
            </a:r>
          </a:p>
        </p:txBody>
      </p:sp>
      <p:sp>
        <p:nvSpPr>
          <p:cNvPr id="4" name="Straight Connector 4"/>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CO</a:t>
            </a:r>
            <a:r>
              <a:rPr lang="en-US" sz="4000" baseline="-25000" dirty="0" smtClean="0">
                <a:latin typeface="Perpetua" pitchFamily="18"/>
              </a:rPr>
              <a:t>2</a:t>
            </a:r>
            <a:r>
              <a:rPr lang="en-US" sz="4000" dirty="0" smtClean="0">
                <a:latin typeface="Perpetua" pitchFamily="18"/>
              </a:rPr>
              <a:t> Separation From Waste Streams</a:t>
            </a:r>
            <a:endParaRPr lang="en-US" sz="4000" dirty="0">
              <a:latin typeface="Perpetua" pitchFamily="18"/>
            </a:endParaRPr>
          </a:p>
        </p:txBody>
      </p:sp>
      <p:sp>
        <p:nvSpPr>
          <p:cNvPr id="3" name="Content Placeholder 2"/>
          <p:cNvSpPr txBox="1">
            <a:spLocks noGrp="1"/>
          </p:cNvSpPr>
          <p:nvPr>
            <p:ph type="body" idx="4294967295"/>
          </p:nvPr>
        </p:nvSpPr>
        <p:spPr>
          <a:xfrm>
            <a:off x="457200" y="15242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Styring</a:t>
            </a:r>
            <a:r>
              <a:rPr lang="en-US" sz="1200" dirty="0" smtClean="0">
                <a:solidFill>
                  <a:srgbClr val="000000"/>
                </a:solidFill>
                <a:latin typeface="Calibri" pitchFamily="18"/>
                <a:ea typeface="Microsoft YaHei" pitchFamily="2"/>
                <a:cs typeface="Mangal" pitchFamily="2"/>
              </a:rPr>
              <a:t>, P.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a:t>
            </a:r>
            <a:r>
              <a:rPr lang="en-US" sz="1200" i="1" dirty="0" smtClean="0">
                <a:solidFill>
                  <a:srgbClr val="000000"/>
                </a:solidFill>
                <a:latin typeface="Calibri" pitchFamily="18"/>
                <a:ea typeface="Microsoft YaHei" pitchFamily="2"/>
                <a:cs typeface="Mangal" pitchFamily="2"/>
              </a:rPr>
              <a:t>2</a:t>
            </a:r>
            <a:r>
              <a:rPr lang="en-US" sz="1200" dirty="0" smtClean="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a:t>
            </a:r>
            <a:r>
              <a:rPr lang="en-US" sz="1200" dirty="0" smtClean="0">
                <a:solidFill>
                  <a:srgbClr val="000000"/>
                </a:solidFill>
                <a:latin typeface="Calibri" pitchFamily="18"/>
                <a:ea typeface="Microsoft YaHei" pitchFamily="2"/>
                <a:cs typeface="Mangal" pitchFamily="2"/>
              </a:rPr>
              <a:t>19-32.</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9" name="Picture 8"/>
          <p:cNvPicPr>
            <a:picLocks noChangeAspect="1"/>
          </p:cNvPicPr>
          <p:nvPr/>
        </p:nvPicPr>
        <p:blipFill>
          <a:blip r:embed="rId4"/>
          <a:stretch>
            <a:fillRect/>
          </a:stretch>
        </p:blipFill>
        <p:spPr>
          <a:xfrm>
            <a:off x="2438400" y="3657600"/>
            <a:ext cx="3874763" cy="2145000"/>
          </a:xfrm>
          <a:prstGeom prst="rect">
            <a:avLst/>
          </a:prstGeom>
        </p:spPr>
      </p:pic>
      <p:sp>
        <p:nvSpPr>
          <p:cNvPr id="14" name="Content Placeholder 2"/>
          <p:cNvSpPr txBox="1">
            <a:spLocks/>
          </p:cNvSpPr>
          <p:nvPr/>
        </p:nvSpPr>
        <p:spPr>
          <a:xfrm>
            <a:off x="762000" y="1371599"/>
            <a:ext cx="7036607" cy="5019777"/>
          </a:xfrm>
          <a:prstGeom prst="rect">
            <a:avLst/>
          </a:prstGeom>
        </p:spPr>
        <p:txBody>
          <a:bodyPr vert="horz" lIns="91440" tIns="45720" rIns="91440" bIns="45720" rtlCol="0">
            <a:normAutofit lnSpcReduction="10000"/>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defTabSz="914400" rtl="0" eaLnBrk="1" latinLnBrk="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defTabSz="914400" rtl="0" eaLnBrk="1" latinLnBrk="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defTabSz="914400" rtl="0" eaLnBrk="1" latinLnBrk="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defTabSz="914400" rtl="0" eaLnBrk="1" latinLnBrk="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indent="0" algn="just">
              <a:spcBef>
                <a:spcPts val="638"/>
              </a:spcBef>
              <a:buClr>
                <a:srgbClr val="E46C0A"/>
              </a:buClr>
              <a:buFont typeface="Arial" pitchFamily="32"/>
              <a:buChar char="•"/>
            </a:pPr>
            <a:r>
              <a:rPr lang="en-US" sz="2000" dirty="0" smtClean="0">
                <a:latin typeface="Agency FB" pitchFamily="34"/>
              </a:rPr>
              <a:t>There are numerous amine-based systems for chemisorption of CO</a:t>
            </a:r>
            <a:r>
              <a:rPr lang="en-US" sz="2000" baseline="-25000" dirty="0" smtClean="0">
                <a:latin typeface="Agency FB" pitchFamily="34"/>
              </a:rPr>
              <a:t>2</a:t>
            </a:r>
            <a:r>
              <a:rPr lang="en-US" sz="2000" dirty="0" smtClean="0">
                <a:latin typeface="Agency FB" pitchFamily="34"/>
              </a:rPr>
              <a:t>;</a:t>
            </a:r>
            <a:endParaRPr lang="en-US" sz="2000" baseline="-25000" dirty="0" smtClean="0">
              <a:latin typeface="Agency FB" pitchFamily="34"/>
            </a:endParaRPr>
          </a:p>
          <a:p>
            <a:pPr marL="0" indent="0" algn="just">
              <a:spcBef>
                <a:spcPts val="638"/>
              </a:spcBef>
              <a:buClr>
                <a:srgbClr val="E46C0A"/>
              </a:buClr>
              <a:buFont typeface="Arial" pitchFamily="32"/>
              <a:buChar char="•"/>
            </a:pPr>
            <a:endParaRPr lang="en-US" sz="2000" baseline="-25000" dirty="0">
              <a:latin typeface="Agency FB" pitchFamily="34"/>
            </a:endParaRPr>
          </a:p>
          <a:p>
            <a:pPr marL="0" indent="0" algn="just">
              <a:spcBef>
                <a:spcPts val="638"/>
              </a:spcBef>
              <a:buClr>
                <a:srgbClr val="E46C0A"/>
              </a:buClr>
              <a:buFont typeface="Arial" pitchFamily="32"/>
              <a:buChar char="•"/>
            </a:pPr>
            <a:endParaRPr lang="en-US" sz="2000" baseline="-25000" dirty="0">
              <a:latin typeface="Agency FB" pitchFamily="34"/>
            </a:endParaRPr>
          </a:p>
          <a:p>
            <a:pPr marL="0" indent="0" algn="just">
              <a:spcBef>
                <a:spcPts val="638"/>
              </a:spcBef>
              <a:buClr>
                <a:srgbClr val="E46C0A"/>
              </a:buClr>
              <a:buFont typeface="Arial" pitchFamily="32"/>
              <a:buChar char="•"/>
            </a:pPr>
            <a:endParaRPr lang="en-US" sz="2000" baseline="-25000" dirty="0" smtClean="0">
              <a:latin typeface="Agency FB" pitchFamily="34"/>
            </a:endParaRPr>
          </a:p>
          <a:p>
            <a:pPr marL="0" indent="0" algn="just">
              <a:spcBef>
                <a:spcPts val="638"/>
              </a:spcBef>
              <a:buClr>
                <a:srgbClr val="E46C0A"/>
              </a:buClr>
              <a:buFont typeface="Arial" pitchFamily="32"/>
              <a:buChar char="•"/>
            </a:pPr>
            <a:r>
              <a:rPr lang="en-US" sz="2000" dirty="0" smtClean="0">
                <a:latin typeface="Agency FB" pitchFamily="34"/>
              </a:rPr>
              <a:t>Typically aqueous solutions of the amines are used;</a:t>
            </a:r>
          </a:p>
          <a:p>
            <a:pPr marL="0" indent="0" algn="just">
              <a:spcBef>
                <a:spcPts val="638"/>
              </a:spcBef>
              <a:buClr>
                <a:srgbClr val="E46C0A"/>
              </a:buClr>
              <a:buFont typeface="Arial" pitchFamily="32"/>
              <a:buChar char="•"/>
            </a:pPr>
            <a:endParaRPr lang="en-US" sz="2000" dirty="0" smtClean="0">
              <a:latin typeface="Agency FB" pitchFamily="34"/>
            </a:endParaRPr>
          </a:p>
          <a:p>
            <a:pPr marL="0" indent="0" algn="just">
              <a:spcBef>
                <a:spcPts val="638"/>
              </a:spcBef>
              <a:buClr>
                <a:srgbClr val="E46C0A"/>
              </a:buClr>
              <a:buFont typeface="Arial" pitchFamily="32"/>
              <a:buChar char="•"/>
            </a:pPr>
            <a:endParaRPr lang="en-US" sz="2000" dirty="0">
              <a:latin typeface="Agency FB" pitchFamily="34"/>
            </a:endParaRPr>
          </a:p>
          <a:p>
            <a:pPr marL="0" indent="0" algn="just">
              <a:spcBef>
                <a:spcPts val="638"/>
              </a:spcBef>
              <a:buClr>
                <a:srgbClr val="E46C0A"/>
              </a:buClr>
              <a:buFont typeface="Arial" pitchFamily="32"/>
              <a:buChar char="•"/>
            </a:pPr>
            <a:endParaRPr lang="en-US" sz="2000" dirty="0" smtClean="0">
              <a:latin typeface="Agency FB" pitchFamily="34"/>
            </a:endParaRPr>
          </a:p>
          <a:p>
            <a:pPr marL="0" indent="0" algn="just">
              <a:spcBef>
                <a:spcPts val="638"/>
              </a:spcBef>
              <a:buClr>
                <a:srgbClr val="E46C0A"/>
              </a:buClr>
              <a:buFont typeface="Arial" pitchFamily="32"/>
              <a:buChar char="•"/>
            </a:pPr>
            <a:endParaRPr lang="en-US" sz="2000" dirty="0">
              <a:latin typeface="Agency FB" pitchFamily="34"/>
            </a:endParaRPr>
          </a:p>
          <a:p>
            <a:pPr marL="0" indent="0" algn="just">
              <a:spcBef>
                <a:spcPts val="638"/>
              </a:spcBef>
              <a:buClr>
                <a:srgbClr val="E46C0A"/>
              </a:buClr>
              <a:buFont typeface="Arial" pitchFamily="32"/>
              <a:buChar char="•"/>
            </a:pPr>
            <a:r>
              <a:rPr lang="en-US" sz="2000" dirty="0" smtClean="0">
                <a:latin typeface="Agency FB" pitchFamily="34"/>
              </a:rPr>
              <a:t>Simple amines are ineffective, only </a:t>
            </a:r>
            <a:r>
              <a:rPr lang="en-US" sz="2000" dirty="0" err="1" smtClean="0">
                <a:latin typeface="Agency FB" pitchFamily="34"/>
              </a:rPr>
              <a:t>aminoalcohols</a:t>
            </a:r>
            <a:r>
              <a:rPr lang="en-US" sz="2000" dirty="0" smtClean="0">
                <a:latin typeface="Agency FB" pitchFamily="34"/>
              </a:rPr>
              <a:t> seem to be effective.</a:t>
            </a:r>
            <a:endParaRPr lang="en-US" sz="2000" dirty="0">
              <a:latin typeface="Agency FB" pitchFamily="34"/>
            </a:endParaRPr>
          </a:p>
        </p:txBody>
      </p:sp>
      <p:pic>
        <p:nvPicPr>
          <p:cNvPr id="15" name="Picture 14"/>
          <p:cNvPicPr>
            <a:picLocks noChangeAspect="1"/>
          </p:cNvPicPr>
          <p:nvPr/>
        </p:nvPicPr>
        <p:blipFill>
          <a:blip r:embed="rId5"/>
          <a:stretch>
            <a:fillRect/>
          </a:stretch>
        </p:blipFill>
        <p:spPr>
          <a:xfrm>
            <a:off x="2451760" y="2005101"/>
            <a:ext cx="3848041" cy="1018160"/>
          </a:xfrm>
          <a:prstGeom prst="rect">
            <a:avLst/>
          </a:prstGeom>
        </p:spPr>
      </p:pic>
      <p:pic>
        <p:nvPicPr>
          <p:cNvPr id="5" name="Picture 4"/>
          <p:cNvPicPr>
            <a:picLocks noChangeAspect="1"/>
          </p:cNvPicPr>
          <p:nvPr/>
        </p:nvPicPr>
        <p:blipFill>
          <a:blip r:embed="rId6"/>
          <a:stretch>
            <a:fillRect/>
          </a:stretch>
        </p:blipFill>
        <p:spPr>
          <a:xfrm>
            <a:off x="1207215" y="1319533"/>
            <a:ext cx="6146176" cy="5081267"/>
          </a:xfrm>
          <a:prstGeom prst="rect">
            <a:avLst/>
          </a:prstGeom>
        </p:spPr>
      </p:pic>
      <p:sp>
        <p:nvSpPr>
          <p:cNvPr id="7" name="TextBox 6"/>
          <p:cNvSpPr txBox="1"/>
          <p:nvPr/>
        </p:nvSpPr>
        <p:spPr>
          <a:xfrm>
            <a:off x="4280303" y="4495800"/>
            <a:ext cx="3111097" cy="1905000"/>
          </a:xfrm>
          <a:prstGeom prst="rect">
            <a:avLst/>
          </a:prstGeom>
          <a:noFill/>
          <a:ln w="25400">
            <a:solidFill>
              <a:schemeClr val="accent6">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1383222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CO</a:t>
            </a:r>
            <a:r>
              <a:rPr lang="en-US" sz="4000" baseline="-25000" dirty="0" smtClean="0">
                <a:latin typeface="Perpetua" pitchFamily="18"/>
              </a:rPr>
              <a:t>2</a:t>
            </a:r>
            <a:r>
              <a:rPr lang="en-US" sz="4000" dirty="0" smtClean="0">
                <a:latin typeface="Perpetua" pitchFamily="18"/>
              </a:rPr>
              <a:t> Separation From Waste Streams</a:t>
            </a:r>
            <a:endParaRPr lang="en-US" sz="4000" dirty="0">
              <a:latin typeface="Perpetua" pitchFamily="18"/>
            </a:endParaRPr>
          </a:p>
        </p:txBody>
      </p:sp>
      <p:sp>
        <p:nvSpPr>
          <p:cNvPr id="3" name="Content Placeholder 2"/>
          <p:cNvSpPr txBox="1">
            <a:spLocks noGrp="1"/>
          </p:cNvSpPr>
          <p:nvPr>
            <p:ph type="body" idx="4294967295"/>
          </p:nvPr>
        </p:nvSpPr>
        <p:spPr>
          <a:xfrm>
            <a:off x="457200" y="15242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Styring</a:t>
            </a:r>
            <a:r>
              <a:rPr lang="en-US" sz="1200" dirty="0" smtClean="0">
                <a:solidFill>
                  <a:srgbClr val="000000"/>
                </a:solidFill>
                <a:latin typeface="Calibri" pitchFamily="18"/>
                <a:ea typeface="Microsoft YaHei" pitchFamily="2"/>
                <a:cs typeface="Mangal" pitchFamily="2"/>
              </a:rPr>
              <a:t>, P.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a:t>
            </a:r>
            <a:r>
              <a:rPr lang="en-US" sz="1200" i="1" dirty="0" smtClean="0">
                <a:solidFill>
                  <a:srgbClr val="000000"/>
                </a:solidFill>
                <a:latin typeface="Calibri" pitchFamily="18"/>
                <a:ea typeface="Microsoft YaHei" pitchFamily="2"/>
                <a:cs typeface="Mangal" pitchFamily="2"/>
              </a:rPr>
              <a:t>2</a:t>
            </a:r>
            <a:r>
              <a:rPr lang="en-US" sz="1200" dirty="0" smtClean="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a:t>
            </a:r>
            <a:r>
              <a:rPr lang="en-US" sz="1200" dirty="0" smtClean="0">
                <a:solidFill>
                  <a:srgbClr val="000000"/>
                </a:solidFill>
                <a:latin typeface="Calibri" pitchFamily="18"/>
                <a:ea typeface="Microsoft YaHei" pitchFamily="2"/>
                <a:cs typeface="Mangal" pitchFamily="2"/>
              </a:rPr>
              <a:t>19-32.</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sp>
        <p:nvSpPr>
          <p:cNvPr id="14" name="Content Placeholder 2"/>
          <p:cNvSpPr txBox="1">
            <a:spLocks/>
          </p:cNvSpPr>
          <p:nvPr/>
        </p:nvSpPr>
        <p:spPr>
          <a:xfrm>
            <a:off x="381000" y="1295400"/>
            <a:ext cx="8382000" cy="5334001"/>
          </a:xfrm>
          <a:prstGeom prst="rect">
            <a:avLst/>
          </a:prstGeom>
        </p:spPr>
        <p:txBody>
          <a:bodyPr vert="horz" lIns="91440" tIns="45720" rIns="91440" bIns="45720" rtlCol="0">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defTabSz="914400" rtl="0" eaLnBrk="1" latinLnBrk="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defTabSz="914400" rtl="0" eaLnBrk="1" latinLnBrk="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defTabSz="914400" rtl="0" eaLnBrk="1" latinLnBrk="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defTabSz="914400" rtl="0" eaLnBrk="1" latinLnBrk="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indent="0" algn="just">
              <a:spcBef>
                <a:spcPts val="638"/>
              </a:spcBef>
              <a:buClr>
                <a:srgbClr val="E46C0A"/>
              </a:buClr>
              <a:buFont typeface="Arial" pitchFamily="32"/>
              <a:buChar char="•"/>
            </a:pPr>
            <a:r>
              <a:rPr lang="en-US" sz="2000" dirty="0" smtClean="0">
                <a:latin typeface="Agency FB" pitchFamily="34"/>
              </a:rPr>
              <a:t>A major draw back is the number of decomposition pathways available, which leads to a significant need to replace the CO</a:t>
            </a:r>
            <a:r>
              <a:rPr lang="en-US" sz="2000" baseline="-25000" dirty="0" smtClean="0">
                <a:latin typeface="Agency FB" pitchFamily="34"/>
              </a:rPr>
              <a:t>2</a:t>
            </a:r>
            <a:r>
              <a:rPr lang="en-US" sz="2000" dirty="0" smtClean="0">
                <a:latin typeface="Agency FB" pitchFamily="34"/>
              </a:rPr>
              <a:t> chemisorption agent;</a:t>
            </a:r>
          </a:p>
          <a:p>
            <a:pPr marL="0" indent="0" algn="just">
              <a:spcBef>
                <a:spcPts val="638"/>
              </a:spcBef>
              <a:buClr>
                <a:srgbClr val="E46C0A"/>
              </a:buClr>
              <a:buFont typeface="Arial" pitchFamily="32"/>
              <a:buChar char="•"/>
            </a:pPr>
            <a:endParaRPr lang="en-US" sz="2000" baseline="-25000" dirty="0">
              <a:latin typeface="Agency FB" pitchFamily="34"/>
            </a:endParaRPr>
          </a:p>
          <a:p>
            <a:pPr marL="0" indent="0" algn="just">
              <a:spcBef>
                <a:spcPts val="638"/>
              </a:spcBef>
              <a:buClr>
                <a:srgbClr val="E46C0A"/>
              </a:buClr>
              <a:buFont typeface="Arial" pitchFamily="32"/>
              <a:buChar char="•"/>
            </a:pPr>
            <a:endParaRPr lang="en-US" sz="2000" baseline="-25000" dirty="0" smtClean="0">
              <a:latin typeface="Agency FB" pitchFamily="34"/>
            </a:endParaRPr>
          </a:p>
          <a:p>
            <a:pPr marL="0" indent="0" algn="just">
              <a:spcBef>
                <a:spcPts val="638"/>
              </a:spcBef>
              <a:buClr>
                <a:srgbClr val="E46C0A"/>
              </a:buClr>
              <a:buFont typeface="Arial" pitchFamily="32"/>
              <a:buChar char="•"/>
            </a:pPr>
            <a:endParaRPr lang="en-US" sz="2000" baseline="-25000" dirty="0">
              <a:latin typeface="Agency FB" pitchFamily="34"/>
            </a:endParaRPr>
          </a:p>
          <a:p>
            <a:pPr marL="0" indent="0" algn="just">
              <a:spcBef>
                <a:spcPts val="638"/>
              </a:spcBef>
              <a:buClr>
                <a:srgbClr val="E46C0A"/>
              </a:buClr>
              <a:buFont typeface="Arial" pitchFamily="32"/>
              <a:buChar char="•"/>
            </a:pPr>
            <a:endParaRPr lang="en-US" sz="2000" baseline="-25000" dirty="0" smtClean="0">
              <a:latin typeface="Agency FB" pitchFamily="34"/>
            </a:endParaRPr>
          </a:p>
          <a:p>
            <a:pPr marL="0" indent="0" algn="just">
              <a:spcBef>
                <a:spcPts val="638"/>
              </a:spcBef>
              <a:buClr>
                <a:srgbClr val="E46C0A"/>
              </a:buClr>
              <a:buFont typeface="Arial" pitchFamily="32"/>
              <a:buChar char="•"/>
            </a:pPr>
            <a:endParaRPr lang="en-US" sz="2000" baseline="-25000" dirty="0">
              <a:latin typeface="Agency FB" pitchFamily="34"/>
            </a:endParaRPr>
          </a:p>
          <a:p>
            <a:pPr marL="0" indent="0" algn="just">
              <a:spcBef>
                <a:spcPts val="638"/>
              </a:spcBef>
              <a:buClr>
                <a:srgbClr val="E46C0A"/>
              </a:buClr>
              <a:buFont typeface="Arial" pitchFamily="32"/>
              <a:buChar char="•"/>
            </a:pPr>
            <a:endParaRPr lang="en-US" sz="2000" dirty="0" smtClean="0">
              <a:latin typeface="Agency FB" pitchFamily="34"/>
            </a:endParaRPr>
          </a:p>
          <a:p>
            <a:pPr marL="0" indent="0" algn="just">
              <a:spcBef>
                <a:spcPts val="638"/>
              </a:spcBef>
              <a:buClr>
                <a:srgbClr val="E46C0A"/>
              </a:buClr>
              <a:buFont typeface="Arial" pitchFamily="32"/>
              <a:buChar char="•"/>
            </a:pPr>
            <a:endParaRPr lang="en-US" sz="2000" dirty="0">
              <a:latin typeface="Agency FB" pitchFamily="34"/>
            </a:endParaRPr>
          </a:p>
          <a:p>
            <a:pPr marL="0" indent="0" algn="just">
              <a:spcBef>
                <a:spcPts val="638"/>
              </a:spcBef>
              <a:buClr>
                <a:srgbClr val="E46C0A"/>
              </a:buClr>
              <a:buFont typeface="Arial" pitchFamily="32"/>
              <a:buChar char="•"/>
            </a:pPr>
            <a:endParaRPr lang="en-US" sz="2000" dirty="0" smtClean="0">
              <a:latin typeface="Agency FB" pitchFamily="34"/>
            </a:endParaRPr>
          </a:p>
          <a:p>
            <a:pPr marL="0" indent="0" algn="just">
              <a:spcBef>
                <a:spcPts val="638"/>
              </a:spcBef>
              <a:buClr>
                <a:srgbClr val="E46C0A"/>
              </a:buClr>
              <a:buFont typeface="Arial" pitchFamily="32"/>
              <a:buChar char="•"/>
            </a:pPr>
            <a:r>
              <a:rPr lang="en-US" sz="2000" dirty="0" smtClean="0">
                <a:latin typeface="Agency FB" pitchFamily="34"/>
              </a:rPr>
              <a:t>Even without radicals, simple thermal decomposition pathways are available during desorption.</a:t>
            </a:r>
            <a:endParaRPr lang="en-US" sz="2000" dirty="0">
              <a:latin typeface="Agency FB" pitchFamily="34"/>
            </a:endParaRPr>
          </a:p>
        </p:txBody>
      </p:sp>
      <p:pic>
        <p:nvPicPr>
          <p:cNvPr id="16" name="Picture 15"/>
          <p:cNvPicPr>
            <a:picLocks noChangeAspect="1"/>
          </p:cNvPicPr>
          <p:nvPr/>
        </p:nvPicPr>
        <p:blipFill>
          <a:blip r:embed="rId4"/>
          <a:stretch>
            <a:fillRect/>
          </a:stretch>
        </p:blipFill>
        <p:spPr>
          <a:xfrm>
            <a:off x="682714" y="2082533"/>
            <a:ext cx="7978576" cy="3937267"/>
          </a:xfrm>
          <a:prstGeom prst="rect">
            <a:avLst/>
          </a:prstGeom>
        </p:spPr>
      </p:pic>
    </p:spTree>
    <p:extLst>
      <p:ext uri="{BB962C8B-B14F-4D97-AF65-F5344CB8AC3E}">
        <p14:creationId xmlns:p14="http://schemas.microsoft.com/office/powerpoint/2010/main" val="228117385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Turning CO</a:t>
            </a:r>
            <a:r>
              <a:rPr lang="en-US" sz="4000" baseline="-25000" dirty="0" smtClean="0">
                <a:latin typeface="Perpetua" pitchFamily="18"/>
              </a:rPr>
              <a:t>2</a:t>
            </a:r>
            <a:r>
              <a:rPr lang="en-US" sz="4000" dirty="0" smtClean="0">
                <a:latin typeface="Perpetua" pitchFamily="18"/>
              </a:rPr>
              <a:t> into Urea</a:t>
            </a:r>
            <a:endParaRPr lang="en-US" sz="4000" dirty="0">
              <a:latin typeface="Perpetua" pitchFamily="18"/>
            </a:endParaRPr>
          </a:p>
        </p:txBody>
      </p:sp>
      <p:sp>
        <p:nvSpPr>
          <p:cNvPr id="3" name="Content Placeholder 2"/>
          <p:cNvSpPr txBox="1">
            <a:spLocks noGrp="1"/>
          </p:cNvSpPr>
          <p:nvPr>
            <p:ph type="body" idx="4294967295"/>
          </p:nvPr>
        </p:nvSpPr>
        <p:spPr>
          <a:xfrm>
            <a:off x="457200" y="1371600"/>
            <a:ext cx="7036607"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The first step (the Haber-Bosch Process) produces gaseous ammonia from N</a:t>
            </a:r>
            <a:r>
              <a:rPr lang="en-US" sz="2000" baseline="-25000" dirty="0" smtClean="0">
                <a:latin typeface="Agency FB" pitchFamily="34"/>
              </a:rPr>
              <a:t>2</a:t>
            </a:r>
            <a:r>
              <a:rPr lang="en-US" sz="2000" dirty="0" smtClean="0">
                <a:latin typeface="Agency FB" pitchFamily="34"/>
              </a:rPr>
              <a:t> and H</a:t>
            </a:r>
            <a:r>
              <a:rPr lang="en-US" sz="2000" baseline="-25000" dirty="0" smtClean="0">
                <a:latin typeface="Agency FB" pitchFamily="34"/>
              </a:rPr>
              <a:t>2</a:t>
            </a:r>
            <a:r>
              <a:rPr lang="en-US" sz="2000" dirty="0" smtClean="0">
                <a:latin typeface="Agency FB" pitchFamily="34"/>
              </a:rPr>
              <a:t> after the introduction of high heat and pressure;</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Using this </a:t>
            </a:r>
            <a:r>
              <a:rPr lang="en-US" sz="2000" dirty="0" err="1" smtClean="0">
                <a:latin typeface="Agency FB" pitchFamily="34"/>
              </a:rPr>
              <a:t>liquified</a:t>
            </a:r>
            <a:r>
              <a:rPr lang="en-US" sz="2000" dirty="0" smtClean="0">
                <a:latin typeface="Agency FB" pitchFamily="34"/>
              </a:rPr>
              <a:t> ammonia, two set of equilibria lead to the production of urea through the Bosch-</a:t>
            </a:r>
            <a:r>
              <a:rPr lang="en-US" sz="2000" dirty="0" err="1" smtClean="0">
                <a:latin typeface="Agency FB" pitchFamily="34"/>
              </a:rPr>
              <a:t>Meiser</a:t>
            </a:r>
            <a:r>
              <a:rPr lang="en-US" sz="2000" dirty="0" smtClean="0">
                <a:latin typeface="Agency FB" pitchFamily="34"/>
              </a:rPr>
              <a:t> Process:</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Schaschke</a:t>
            </a:r>
            <a:r>
              <a:rPr lang="en-US" sz="1200" dirty="0" smtClean="0">
                <a:solidFill>
                  <a:srgbClr val="000000"/>
                </a:solidFill>
                <a:latin typeface="Calibri" pitchFamily="18"/>
                <a:ea typeface="Microsoft YaHei" pitchFamily="2"/>
                <a:cs typeface="Mangal" pitchFamily="2"/>
              </a:rPr>
              <a:t>, C. </a:t>
            </a:r>
            <a:r>
              <a:rPr lang="en-US" sz="1200" i="1" dirty="0" smtClean="0">
                <a:solidFill>
                  <a:srgbClr val="000000"/>
                </a:solidFill>
                <a:latin typeface="Calibri" pitchFamily="18"/>
                <a:ea typeface="Microsoft YaHei" pitchFamily="2"/>
                <a:cs typeface="Mangal" pitchFamily="2"/>
              </a:rPr>
              <a:t>Oxford Dictionary of Chemical Engineering</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Oxford University Press, Oxford, UK.</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4" cstate="print"/>
          <a:srcRect l="50943"/>
          <a:stretch>
            <a:fillRect/>
          </a:stretch>
        </p:blipFill>
        <p:spPr bwMode="auto">
          <a:xfrm>
            <a:off x="8178581" y="0"/>
            <a:ext cx="965419" cy="914400"/>
          </a:xfrm>
          <a:prstGeom prst="rect">
            <a:avLst/>
          </a:prstGeom>
          <a:noFill/>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807" y="1164534"/>
            <a:ext cx="1369548" cy="1936932"/>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2065874874"/>
              </p:ext>
            </p:extLst>
          </p:nvPr>
        </p:nvGraphicFramePr>
        <p:xfrm>
          <a:off x="3068638" y="2728913"/>
          <a:ext cx="1992312" cy="627062"/>
        </p:xfrm>
        <a:graphic>
          <a:graphicData uri="http://schemas.openxmlformats.org/presentationml/2006/ole">
            <mc:AlternateContent xmlns:mc="http://schemas.openxmlformats.org/markup-compatibility/2006">
              <mc:Choice xmlns:v="urn:schemas-microsoft-com:vml" Requires="v">
                <p:oleObj spid="_x0000_s25813" name="CS ChemDraw Drawing" r:id="rId6" imgW="1993011" imgH="627507" progId="ChemDraw.Document.6.0">
                  <p:embed/>
                </p:oleObj>
              </mc:Choice>
              <mc:Fallback>
                <p:oleObj name="CS ChemDraw Drawing" r:id="rId6" imgW="1993011" imgH="627507" progId="ChemDraw.Document.6.0">
                  <p:embed/>
                  <p:pic>
                    <p:nvPicPr>
                      <p:cNvPr id="0" name=""/>
                      <p:cNvPicPr/>
                      <p:nvPr/>
                    </p:nvPicPr>
                    <p:blipFill>
                      <a:blip r:embed="rId7"/>
                      <a:stretch>
                        <a:fillRect/>
                      </a:stretch>
                    </p:blipFill>
                    <p:spPr>
                      <a:xfrm>
                        <a:off x="3068638" y="2728913"/>
                        <a:ext cx="1992312" cy="627062"/>
                      </a:xfrm>
                      <a:prstGeom prst="rect">
                        <a:avLst/>
                      </a:prstGeom>
                    </p:spPr>
                  </p:pic>
                </p:oleObj>
              </mc:Fallback>
            </mc:AlternateContent>
          </a:graphicData>
        </a:graphic>
      </p:graphicFrame>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3807" y="3810000"/>
            <a:ext cx="1369548" cy="1936932"/>
          </a:xfrm>
          <a:prstGeom prst="rect">
            <a:avLst/>
          </a:prstGeom>
        </p:spPr>
      </p:pic>
      <p:sp>
        <p:nvSpPr>
          <p:cNvPr id="15" name="TextBox 14"/>
          <p:cNvSpPr txBox="1"/>
          <p:nvPr/>
        </p:nvSpPr>
        <p:spPr>
          <a:xfrm>
            <a:off x="7620000" y="3200400"/>
            <a:ext cx="987771" cy="307777"/>
          </a:xfrm>
          <a:prstGeom prst="rect">
            <a:avLst/>
          </a:prstGeom>
          <a:noFill/>
        </p:spPr>
        <p:txBody>
          <a:bodyPr wrap="none" rtlCol="0">
            <a:spAutoFit/>
          </a:bodyPr>
          <a:lstStyle/>
          <a:p>
            <a:r>
              <a:rPr lang="en-US" sz="1400" dirty="0" smtClean="0"/>
              <a:t>Fritz Haber</a:t>
            </a:r>
            <a:endParaRPr lang="en-US" sz="1400" dirty="0"/>
          </a:p>
        </p:txBody>
      </p:sp>
      <p:graphicFrame>
        <p:nvGraphicFramePr>
          <p:cNvPr id="16" name="Object 15"/>
          <p:cNvGraphicFramePr>
            <a:graphicFrameLocks noChangeAspect="1"/>
          </p:cNvGraphicFramePr>
          <p:nvPr>
            <p:extLst>
              <p:ext uri="{D42A27DB-BD31-4B8C-83A1-F6EECF244321}">
                <p14:modId xmlns:p14="http://schemas.microsoft.com/office/powerpoint/2010/main" val="3386248059"/>
              </p:ext>
            </p:extLst>
          </p:nvPr>
        </p:nvGraphicFramePr>
        <p:xfrm>
          <a:off x="2632074" y="4953000"/>
          <a:ext cx="2867025" cy="1217613"/>
        </p:xfrm>
        <a:graphic>
          <a:graphicData uri="http://schemas.openxmlformats.org/presentationml/2006/ole">
            <mc:AlternateContent xmlns:mc="http://schemas.openxmlformats.org/markup-compatibility/2006">
              <mc:Choice xmlns:v="urn:schemas-microsoft-com:vml" Requires="v">
                <p:oleObj spid="_x0000_s25814" name="CS ChemDraw Drawing" r:id="rId9" imgW="2867787" imgH="1217295" progId="ChemDraw.Document.6.0">
                  <p:embed/>
                </p:oleObj>
              </mc:Choice>
              <mc:Fallback>
                <p:oleObj name="CS ChemDraw Drawing" r:id="rId9" imgW="2867787" imgH="1217295" progId="ChemDraw.Document.6.0">
                  <p:embed/>
                  <p:pic>
                    <p:nvPicPr>
                      <p:cNvPr id="0" name=""/>
                      <p:cNvPicPr/>
                      <p:nvPr/>
                    </p:nvPicPr>
                    <p:blipFill>
                      <a:blip r:embed="rId10"/>
                      <a:stretch>
                        <a:fillRect/>
                      </a:stretch>
                    </p:blipFill>
                    <p:spPr>
                      <a:xfrm>
                        <a:off x="2632074" y="4953000"/>
                        <a:ext cx="2867025" cy="1217613"/>
                      </a:xfrm>
                      <a:prstGeom prst="rect">
                        <a:avLst/>
                      </a:prstGeom>
                    </p:spPr>
                  </p:pic>
                </p:oleObj>
              </mc:Fallback>
            </mc:AlternateContent>
          </a:graphicData>
        </a:graphic>
      </p:graphicFrame>
      <p:sp>
        <p:nvSpPr>
          <p:cNvPr id="17" name="TextBox 16"/>
          <p:cNvSpPr txBox="1"/>
          <p:nvPr/>
        </p:nvSpPr>
        <p:spPr>
          <a:xfrm>
            <a:off x="7666111" y="5867400"/>
            <a:ext cx="944489" cy="307777"/>
          </a:xfrm>
          <a:prstGeom prst="rect">
            <a:avLst/>
          </a:prstGeom>
          <a:noFill/>
        </p:spPr>
        <p:txBody>
          <a:bodyPr wrap="none" rtlCol="0">
            <a:spAutoFit/>
          </a:bodyPr>
          <a:lstStyle/>
          <a:p>
            <a:r>
              <a:rPr lang="en-US" sz="1400" dirty="0" smtClean="0"/>
              <a:t>Carl Bosch</a:t>
            </a:r>
            <a:endParaRPr lang="en-US" sz="1400" dirty="0"/>
          </a:p>
        </p:txBody>
      </p:sp>
    </p:spTree>
    <p:extLst>
      <p:ext uri="{BB962C8B-B14F-4D97-AF65-F5344CB8AC3E}">
        <p14:creationId xmlns:p14="http://schemas.microsoft.com/office/powerpoint/2010/main" val="53850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Adding CO</a:t>
            </a:r>
            <a:r>
              <a:rPr lang="en-US" sz="4000" baseline="-25000" dirty="0" smtClean="0">
                <a:latin typeface="Perpetua" pitchFamily="18"/>
              </a:rPr>
              <a:t>2</a:t>
            </a:r>
            <a:r>
              <a:rPr lang="en-US" sz="4000" dirty="0" smtClean="0">
                <a:latin typeface="Perpetua" pitchFamily="18"/>
              </a:rPr>
              <a:t> to Phenols</a:t>
            </a:r>
            <a:endParaRPr lang="en-US" sz="4000" dirty="0">
              <a:latin typeface="Perpetua" pitchFamily="18"/>
            </a:endParaRPr>
          </a:p>
        </p:txBody>
      </p:sp>
      <p:sp>
        <p:nvSpPr>
          <p:cNvPr id="3" name="Content Placeholder 2"/>
          <p:cNvSpPr txBox="1">
            <a:spLocks noGrp="1"/>
          </p:cNvSpPr>
          <p:nvPr>
            <p:ph type="body" idx="4294967295"/>
          </p:nvPr>
        </p:nvSpPr>
        <p:spPr>
          <a:xfrm>
            <a:off x="457200" y="16002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Initially observed by heating phenol, sodium, and CO</a:t>
            </a:r>
            <a:r>
              <a:rPr lang="en-US" sz="2000" baseline="-25000" dirty="0" smtClean="0">
                <a:latin typeface="Agency FB" pitchFamily="34"/>
              </a:rPr>
              <a:t>2</a:t>
            </a:r>
            <a:r>
              <a:rPr lang="en-US" sz="2000" dirty="0" smtClean="0">
                <a:latin typeface="Agency FB" pitchFamily="34"/>
              </a:rPr>
              <a:t> in a dry vessel;</a:t>
            </a:r>
          </a:p>
          <a:p>
            <a:pPr marL="0" lvl="0" indent="0" algn="just">
              <a:spcBef>
                <a:spcPts val="638"/>
              </a:spcBef>
              <a:buClr>
                <a:srgbClr val="E46C0A"/>
              </a:buClr>
              <a:buFont typeface="Arial" pitchFamily="32"/>
              <a:buChar char="•"/>
            </a:pPr>
            <a:r>
              <a:rPr lang="en-US" sz="2000" dirty="0" smtClean="0">
                <a:latin typeface="Agency FB" pitchFamily="34"/>
              </a:rPr>
              <a:t>Under anhydrous conditions and increased pressures, the reaction can proceed in high, reproducible yields: this is still the standard for synthesis of many salicylates in most countries;</a:t>
            </a:r>
          </a:p>
          <a:p>
            <a:pPr marL="0" lvl="0" indent="0" algn="just">
              <a:spcBef>
                <a:spcPts val="638"/>
              </a:spcBef>
              <a:buClr>
                <a:srgbClr val="E46C0A"/>
              </a:buClr>
              <a:buFont typeface="Arial" pitchFamily="32"/>
              <a:buChar char="•"/>
            </a:pPr>
            <a:r>
              <a:rPr lang="en-US" sz="2000" dirty="0" smtClean="0">
                <a:latin typeface="Agency FB" pitchFamily="34"/>
              </a:rPr>
              <a:t>Evidence supports that these reactions proceed via an η-1 coordination to CO</a:t>
            </a:r>
            <a:r>
              <a:rPr lang="en-US" sz="2000" baseline="-25000" dirty="0" smtClean="0">
                <a:latin typeface="Agency FB" pitchFamily="34"/>
              </a:rPr>
              <a:t>2</a:t>
            </a:r>
            <a:r>
              <a:rPr lang="en-US" sz="2000" dirty="0" smtClean="0">
                <a:latin typeface="Agency FB" pitchFamily="34"/>
              </a:rPr>
              <a:t>, meaning both hydration state and cation are important: potassium and larger salts sometimes favor p-addition. </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Lindsey, A. S.; </a:t>
            </a:r>
            <a:r>
              <a:rPr lang="en-US" sz="1200" dirty="0" err="1" smtClean="0">
                <a:solidFill>
                  <a:srgbClr val="000000"/>
                </a:solidFill>
                <a:latin typeface="Calibri" pitchFamily="18"/>
                <a:ea typeface="Microsoft YaHei" pitchFamily="2"/>
                <a:cs typeface="Mangal" pitchFamily="2"/>
              </a:rPr>
              <a:t>Jeskey</a:t>
            </a:r>
            <a:r>
              <a:rPr lang="en-US" sz="1200" dirty="0" smtClean="0">
                <a:solidFill>
                  <a:srgbClr val="000000"/>
                </a:solidFill>
                <a:latin typeface="Calibri" pitchFamily="18"/>
                <a:ea typeface="Microsoft YaHei" pitchFamily="2"/>
                <a:cs typeface="Mangal" pitchFamily="2"/>
              </a:rPr>
              <a:t>, H. </a:t>
            </a:r>
            <a:r>
              <a:rPr lang="en-US" sz="1200" i="1" dirty="0" smtClean="0">
                <a:solidFill>
                  <a:srgbClr val="000000"/>
                </a:solidFill>
                <a:latin typeface="Calibri" pitchFamily="18"/>
                <a:ea typeface="Microsoft YaHei" pitchFamily="2"/>
                <a:cs typeface="Mangal" pitchFamily="2"/>
              </a:rPr>
              <a:t>Chem. Rev</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1957</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57</a:t>
            </a:r>
            <a:r>
              <a:rPr lang="en-US" sz="1200" dirty="0" smtClean="0">
                <a:solidFill>
                  <a:srgbClr val="000000"/>
                </a:solidFill>
                <a:latin typeface="Calibri" pitchFamily="18"/>
                <a:ea typeface="Microsoft YaHei" pitchFamily="2"/>
                <a:cs typeface="Mangal" pitchFamily="2"/>
              </a:rPr>
              <a:t>, 583.</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4" cstate="print"/>
          <a:srcRect l="50943"/>
          <a:stretch>
            <a:fillRect/>
          </a:stretch>
        </p:blipFill>
        <p:spPr bwMode="auto">
          <a:xfrm>
            <a:off x="8178581" y="0"/>
            <a:ext cx="965419" cy="914400"/>
          </a:xfrm>
          <a:prstGeom prst="rect">
            <a:avLst/>
          </a:prstGeom>
          <a:noFill/>
        </p:spPr>
      </p:pic>
      <p:graphicFrame>
        <p:nvGraphicFramePr>
          <p:cNvPr id="5" name="Object 4"/>
          <p:cNvGraphicFramePr>
            <a:graphicFrameLocks noChangeAspect="1"/>
          </p:cNvGraphicFramePr>
          <p:nvPr>
            <p:extLst>
              <p:ext uri="{D42A27DB-BD31-4B8C-83A1-F6EECF244321}">
                <p14:modId xmlns:p14="http://schemas.microsoft.com/office/powerpoint/2010/main" val="2773531115"/>
              </p:ext>
            </p:extLst>
          </p:nvPr>
        </p:nvGraphicFramePr>
        <p:xfrm>
          <a:off x="2971800" y="1324168"/>
          <a:ext cx="3621087" cy="1617663"/>
        </p:xfrm>
        <a:graphic>
          <a:graphicData uri="http://schemas.openxmlformats.org/presentationml/2006/ole">
            <mc:AlternateContent xmlns:mc="http://schemas.openxmlformats.org/markup-compatibility/2006">
              <mc:Choice xmlns:v="urn:schemas-microsoft-com:vml" Requires="v">
                <p:oleObj spid="_x0000_s24772" name="CS ChemDraw Drawing" r:id="rId5" imgW="3620643" imgH="1618107" progId="ChemDraw.Document.6.0">
                  <p:embed/>
                </p:oleObj>
              </mc:Choice>
              <mc:Fallback>
                <p:oleObj name="CS ChemDraw Drawing" r:id="rId5" imgW="3620643" imgH="1618107" progId="ChemDraw.Document.6.0">
                  <p:embed/>
                  <p:pic>
                    <p:nvPicPr>
                      <p:cNvPr id="0" name=""/>
                      <p:cNvPicPr/>
                      <p:nvPr/>
                    </p:nvPicPr>
                    <p:blipFill>
                      <a:blip r:embed="rId6"/>
                      <a:stretch>
                        <a:fillRect/>
                      </a:stretch>
                    </p:blipFill>
                    <p:spPr>
                      <a:xfrm>
                        <a:off x="2971800" y="1324168"/>
                        <a:ext cx="3621087" cy="16176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97583845"/>
              </p:ext>
            </p:extLst>
          </p:nvPr>
        </p:nvGraphicFramePr>
        <p:xfrm>
          <a:off x="4109917" y="5589587"/>
          <a:ext cx="771525" cy="735013"/>
        </p:xfrm>
        <a:graphic>
          <a:graphicData uri="http://schemas.openxmlformats.org/presentationml/2006/ole">
            <mc:AlternateContent xmlns:mc="http://schemas.openxmlformats.org/markup-compatibility/2006">
              <mc:Choice xmlns:v="urn:schemas-microsoft-com:vml" Requires="v">
                <p:oleObj spid="_x0000_s24773" name="CS ChemDraw Drawing" r:id="rId7" imgW="770763" imgH="735711" progId="ChemDraw.Document.6.0">
                  <p:embed/>
                </p:oleObj>
              </mc:Choice>
              <mc:Fallback>
                <p:oleObj name="CS ChemDraw Drawing" r:id="rId7" imgW="770763" imgH="735711" progId="ChemDraw.Document.6.0">
                  <p:embed/>
                  <p:pic>
                    <p:nvPicPr>
                      <p:cNvPr id="0" name=""/>
                      <p:cNvPicPr/>
                      <p:nvPr/>
                    </p:nvPicPr>
                    <p:blipFill>
                      <a:blip r:embed="rId8"/>
                      <a:stretch>
                        <a:fillRect/>
                      </a:stretch>
                    </p:blipFill>
                    <p:spPr>
                      <a:xfrm>
                        <a:off x="4109917" y="5589587"/>
                        <a:ext cx="771525" cy="735013"/>
                      </a:xfrm>
                      <a:prstGeom prst="rect">
                        <a:avLst/>
                      </a:prstGeom>
                    </p:spPr>
                  </p:pic>
                </p:oleObj>
              </mc:Fallback>
            </mc:AlternateContent>
          </a:graphicData>
        </a:graphic>
      </p:graphicFrame>
    </p:spTree>
    <p:extLst>
      <p:ext uri="{BB962C8B-B14F-4D97-AF65-F5344CB8AC3E}">
        <p14:creationId xmlns:p14="http://schemas.microsoft.com/office/powerpoint/2010/main" val="107043892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Known Metal-CO</a:t>
            </a:r>
            <a:r>
              <a:rPr lang="en-US" sz="4000" baseline="-25000" dirty="0" smtClean="0">
                <a:latin typeface="Perpetua" pitchFamily="18"/>
              </a:rPr>
              <a:t>2 </a:t>
            </a:r>
            <a:r>
              <a:rPr lang="en-US" sz="4000" dirty="0" smtClean="0">
                <a:latin typeface="Perpetua" pitchFamily="18"/>
              </a:rPr>
              <a:t>Complexes</a:t>
            </a:r>
            <a:endParaRPr lang="en-US" sz="4000" dirty="0">
              <a:latin typeface="Perpetua" pitchFamily="18"/>
            </a:endParaRPr>
          </a:p>
        </p:txBody>
      </p:sp>
      <p:sp>
        <p:nvSpPr>
          <p:cNvPr id="3" name="Content Placeholder 2"/>
          <p:cNvSpPr txBox="1">
            <a:spLocks noGrp="1"/>
          </p:cNvSpPr>
          <p:nvPr>
            <p:ph type="body" idx="4294967295"/>
          </p:nvPr>
        </p:nvSpPr>
        <p:spPr>
          <a:xfrm>
            <a:off x="457200" y="12192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At least 13 different coordination modes are known for CO</a:t>
            </a:r>
            <a:r>
              <a:rPr lang="en-US" sz="2000" baseline="-25000" dirty="0" smtClean="0">
                <a:latin typeface="Agency FB" pitchFamily="34"/>
              </a:rPr>
              <a:t>2</a:t>
            </a:r>
            <a:r>
              <a:rPr lang="en-US" sz="2000" dirty="0" smtClean="0">
                <a:latin typeface="Agency FB" pitchFamily="34"/>
              </a:rPr>
              <a:t> with between one and four metals!</a:t>
            </a:r>
            <a:endParaRPr lang="en-US" sz="2000" dirty="0">
              <a:latin typeface="Agency FB" pitchFamily="34"/>
            </a:endParaRP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015633"/>
            <a:ext cx="9143640" cy="8423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dirty="0" err="1">
              <a:solidFill>
                <a:srgbClr val="000000"/>
              </a:solidFill>
              <a:latin typeface="Calibri" pitchFamily="18"/>
              <a:ea typeface="Microsoft YaHei" pitchFamily="2"/>
              <a:cs typeface="Mangal" pitchFamily="2"/>
            </a:endParaRPr>
          </a:p>
          <a:p>
            <a:pPr marL="0" marR="0" lvl="0" indent="0" algn="just" rtl="0" hangingPunct="1">
              <a:lnSpc>
                <a:spcPct val="100000"/>
              </a:lnSpc>
              <a:spcBef>
                <a:spcPts val="0"/>
              </a:spcBef>
              <a:spcAft>
                <a:spcPts val="0"/>
              </a:spcAft>
              <a:buNone/>
              <a:tabLst/>
            </a:pPr>
            <a:endParaRPr lang="en-US" sz="1200" b="0" i="0" u="none" strike="noStrike" kern="1200" spc="0" dirty="0" err="1" smtClean="0">
              <a:ln>
                <a:noFill/>
              </a:ln>
              <a:solidFill>
                <a:srgbClr val="000000"/>
              </a:solidFill>
              <a:latin typeface="Calibri" pitchFamily="18"/>
              <a:ea typeface="Microsoft YaHei" pitchFamily="2"/>
              <a:cs typeface="Mangal" pitchFamily="2"/>
            </a:endParaRPr>
          </a:p>
          <a:p>
            <a:pPr marL="0" marR="0" lvl="0" indent="0" algn="just" rtl="0" hangingPunct="1">
              <a:lnSpc>
                <a:spcPct val="100000"/>
              </a:lnSpc>
              <a:spcBef>
                <a:spcPts val="0"/>
              </a:spcBef>
              <a:spcAft>
                <a:spcPts val="0"/>
              </a:spcAft>
              <a:buNone/>
              <a:tabLst/>
            </a:pPr>
            <a:endParaRPr lang="en-US" sz="1200" dirty="0" err="1">
              <a:solidFill>
                <a:srgbClr val="000000"/>
              </a:solidFill>
              <a:latin typeface="Calibri" pitchFamily="18"/>
              <a:ea typeface="Microsoft YaHei" pitchFamily="2"/>
              <a:cs typeface="Mangal" pitchFamily="2"/>
            </a:endParaRPr>
          </a:p>
          <a:p>
            <a:pPr algn="just">
              <a:buNone/>
            </a:pPr>
            <a:r>
              <a:rPr lang="en-US" sz="1200" dirty="0">
                <a:solidFill>
                  <a:srgbClr val="000000"/>
                </a:solidFill>
                <a:latin typeface="Calibri" pitchFamily="18"/>
                <a:ea typeface="Microsoft YaHei" pitchFamily="2"/>
                <a:cs typeface="Mangal" pitchFamily="2"/>
              </a:rPr>
              <a:t>North,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1</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3-17</a:t>
            </a:r>
            <a:r>
              <a:rPr lang="en-US" sz="1200" dirty="0" smtClean="0">
                <a:solidFill>
                  <a:srgbClr val="000000"/>
                </a:solidFill>
                <a:latin typeface="Calibri" pitchFamily="18"/>
                <a:ea typeface="Microsoft YaHei" pitchFamily="2"/>
                <a:cs typeface="Mangal" pitchFamily="2"/>
              </a:rPr>
              <a:t>.</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228600" y="2362200"/>
            <a:ext cx="8694368" cy="3029514"/>
          </a:xfrm>
          <a:prstGeom prst="rect">
            <a:avLst/>
          </a:prstGeom>
        </p:spPr>
      </p:pic>
    </p:spTree>
    <p:extLst>
      <p:ext uri="{BB962C8B-B14F-4D97-AF65-F5344CB8AC3E}">
        <p14:creationId xmlns:p14="http://schemas.microsoft.com/office/powerpoint/2010/main" val="58767108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Carboxylic Acids</a:t>
            </a:r>
            <a:r>
              <a:rPr lang="en-US" sz="4000" i="1" dirty="0" smtClean="0">
                <a:latin typeface="Perpetua" pitchFamily="18"/>
              </a:rPr>
              <a:t> via </a:t>
            </a:r>
            <a:r>
              <a:rPr lang="en-US" sz="4000" dirty="0" smtClean="0">
                <a:latin typeface="Perpetua" pitchFamily="18"/>
              </a:rPr>
              <a:t>Metal-Carbon Bonds</a:t>
            </a:r>
            <a:endParaRPr lang="en-US" sz="4000" dirty="0">
              <a:latin typeface="Perpetua" pitchFamily="18"/>
            </a:endParaRPr>
          </a:p>
        </p:txBody>
      </p:sp>
      <p:sp>
        <p:nvSpPr>
          <p:cNvPr id="3" name="Content Placeholder 2"/>
          <p:cNvSpPr txBox="1">
            <a:spLocks noGrp="1"/>
          </p:cNvSpPr>
          <p:nvPr>
            <p:ph type="body" idx="4294967295"/>
          </p:nvPr>
        </p:nvSpPr>
        <p:spPr>
          <a:xfrm>
            <a:off x="457200" y="12192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High energy intermediates lead to often fast/high yielding reactions without the need for high CO</a:t>
            </a:r>
            <a:r>
              <a:rPr lang="en-US" sz="2000" baseline="-25000" dirty="0" smtClean="0">
                <a:latin typeface="Agency FB" pitchFamily="34"/>
              </a:rPr>
              <a:t>2</a:t>
            </a:r>
            <a:r>
              <a:rPr lang="en-US" sz="2000" dirty="0" smtClean="0">
                <a:latin typeface="Agency FB" pitchFamily="34"/>
              </a:rPr>
              <a:t> pressure.</a:t>
            </a:r>
            <a:endParaRPr lang="en-US" sz="2000" dirty="0">
              <a:latin typeface="Agency FB" pitchFamily="34"/>
            </a:endParaRP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015633"/>
            <a:ext cx="9143640" cy="8423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r>
              <a:rPr lang="en-US" sz="1200" b="0" i="0" u="none" strike="noStrike" kern="1200" spc="0" dirty="0" err="1" smtClean="0">
                <a:ln>
                  <a:noFill/>
                </a:ln>
                <a:solidFill>
                  <a:srgbClr val="000000"/>
                </a:solidFill>
                <a:latin typeface="Calibri" pitchFamily="18"/>
                <a:ea typeface="Microsoft YaHei" pitchFamily="2"/>
                <a:cs typeface="Mangal" pitchFamily="2"/>
              </a:rPr>
              <a:t>Nagaki</a:t>
            </a:r>
            <a:r>
              <a:rPr lang="en-US" sz="1200" b="0" i="0" u="none" strike="noStrike" kern="1200" spc="0" dirty="0" smtClean="0">
                <a:ln>
                  <a:noFill/>
                </a:ln>
                <a:solidFill>
                  <a:srgbClr val="000000"/>
                </a:solidFill>
                <a:latin typeface="Calibri" pitchFamily="18"/>
                <a:ea typeface="Microsoft YaHei" pitchFamily="2"/>
                <a:cs typeface="Mangal" pitchFamily="2"/>
              </a:rPr>
              <a:t>, A.; Takahashi, Y.; Yoshida, J.-I. </a:t>
            </a:r>
            <a:r>
              <a:rPr lang="en-US" sz="1200" b="0" i="1" u="none" strike="noStrike" kern="1200" spc="0" dirty="0" smtClean="0">
                <a:ln>
                  <a:noFill/>
                </a:ln>
                <a:solidFill>
                  <a:srgbClr val="000000"/>
                </a:solidFill>
                <a:latin typeface="Calibri" pitchFamily="18"/>
                <a:ea typeface="Microsoft YaHei" pitchFamily="2"/>
                <a:cs typeface="Mangal" pitchFamily="2"/>
              </a:rPr>
              <a:t>Chem. Eur. J.</a:t>
            </a:r>
            <a:r>
              <a:rPr lang="en-US" sz="1200" b="0" u="none" strike="noStrike" kern="1200" spc="0" dirty="0" smtClean="0">
                <a:ln>
                  <a:noFill/>
                </a:ln>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20</a:t>
            </a:r>
            <a:r>
              <a:rPr lang="en-US" sz="1200" dirty="0" smtClean="0">
                <a:solidFill>
                  <a:srgbClr val="000000"/>
                </a:solidFill>
                <a:latin typeface="Calibri" pitchFamily="18"/>
                <a:ea typeface="Microsoft YaHei" pitchFamily="2"/>
                <a:cs typeface="Mangal" pitchFamily="2"/>
              </a:rPr>
              <a:t>, 7931.</a:t>
            </a: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Wu, J.; Yang, X.; He, Z.; Mao, X.; Hatton, T. A.; Jamison, T. F. </a:t>
            </a:r>
            <a:r>
              <a:rPr lang="en-US" sz="1200" i="1" dirty="0" err="1" smtClean="0">
                <a:solidFill>
                  <a:srgbClr val="000000"/>
                </a:solidFill>
                <a:latin typeface="Calibri" pitchFamily="18"/>
                <a:ea typeface="Microsoft YaHei" pitchFamily="2"/>
                <a:cs typeface="Mangal" pitchFamily="2"/>
              </a:rPr>
              <a:t>Angew</a:t>
            </a:r>
            <a:r>
              <a:rPr lang="en-US" sz="1200" i="1" dirty="0" smtClean="0">
                <a:solidFill>
                  <a:srgbClr val="000000"/>
                </a:solidFill>
                <a:latin typeface="Calibri" pitchFamily="18"/>
                <a:ea typeface="Microsoft YaHei" pitchFamily="2"/>
                <a:cs typeface="Mangal" pitchFamily="2"/>
              </a:rPr>
              <a:t>. Chem., Int. Ed.</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53</a:t>
            </a:r>
            <a:r>
              <a:rPr lang="en-US" sz="1200" dirty="0" smtClean="0">
                <a:solidFill>
                  <a:srgbClr val="000000"/>
                </a:solidFill>
                <a:latin typeface="Calibri" pitchFamily="18"/>
                <a:ea typeface="Microsoft YaHei" pitchFamily="2"/>
                <a:cs typeface="Mangal" pitchFamily="2"/>
              </a:rPr>
              <a:t>, 8416.</a:t>
            </a:r>
          </a:p>
          <a:p>
            <a:pPr algn="just">
              <a:buNone/>
            </a:pPr>
            <a:r>
              <a:rPr lang="en-US" sz="1200" dirty="0" smtClean="0">
                <a:solidFill>
                  <a:srgbClr val="000000"/>
                </a:solidFill>
                <a:latin typeface="Calibri" pitchFamily="18"/>
                <a:ea typeface="Microsoft YaHei" pitchFamily="2"/>
                <a:cs typeface="Mangal" pitchFamily="2"/>
              </a:rPr>
              <a:t>De Boer, H. J. R.; </a:t>
            </a:r>
            <a:r>
              <a:rPr lang="en-US" sz="1200" dirty="0" err="1" smtClean="0">
                <a:solidFill>
                  <a:srgbClr val="000000"/>
                </a:solidFill>
                <a:latin typeface="Calibri" pitchFamily="18"/>
                <a:ea typeface="Microsoft YaHei" pitchFamily="2"/>
                <a:cs typeface="Mangal" pitchFamily="2"/>
              </a:rPr>
              <a:t>Akkerman</a:t>
            </a:r>
            <a:r>
              <a:rPr lang="en-US" sz="1200" dirty="0" smtClean="0">
                <a:solidFill>
                  <a:srgbClr val="000000"/>
                </a:solidFill>
                <a:latin typeface="Calibri" pitchFamily="18"/>
                <a:ea typeface="Microsoft YaHei" pitchFamily="2"/>
                <a:cs typeface="Mangal" pitchFamily="2"/>
              </a:rPr>
              <a:t>, O. S.; </a:t>
            </a:r>
            <a:r>
              <a:rPr lang="en-US" sz="1200" dirty="0" err="1" smtClean="0">
                <a:solidFill>
                  <a:srgbClr val="000000"/>
                </a:solidFill>
                <a:latin typeface="Calibri" pitchFamily="18"/>
                <a:ea typeface="Microsoft YaHei" pitchFamily="2"/>
                <a:cs typeface="Mangal" pitchFamily="2"/>
              </a:rPr>
              <a:t>Bickelhaupt</a:t>
            </a:r>
            <a:r>
              <a:rPr lang="en-US" sz="1200" dirty="0" smtClean="0">
                <a:solidFill>
                  <a:srgbClr val="000000"/>
                </a:solidFill>
                <a:latin typeface="Calibri" pitchFamily="18"/>
                <a:ea typeface="Microsoft YaHei" pitchFamily="2"/>
                <a:cs typeface="Mangal" pitchFamily="2"/>
              </a:rPr>
              <a:t>, F. </a:t>
            </a:r>
            <a:r>
              <a:rPr lang="en-US" sz="1200" i="1" dirty="0" smtClean="0">
                <a:solidFill>
                  <a:srgbClr val="000000"/>
                </a:solidFill>
                <a:latin typeface="Calibri" pitchFamily="18"/>
                <a:ea typeface="Microsoft YaHei" pitchFamily="2"/>
                <a:cs typeface="Mangal" pitchFamily="2"/>
              </a:rPr>
              <a:t>J. </a:t>
            </a:r>
            <a:r>
              <a:rPr lang="en-US" sz="1200" i="1" dirty="0" err="1" smtClean="0">
                <a:solidFill>
                  <a:srgbClr val="000000"/>
                </a:solidFill>
                <a:latin typeface="Calibri" pitchFamily="18"/>
                <a:ea typeface="Microsoft YaHei" pitchFamily="2"/>
                <a:cs typeface="Mangal" pitchFamily="2"/>
              </a:rPr>
              <a:t>Organomet</a:t>
            </a:r>
            <a:r>
              <a:rPr lang="en-US" sz="1200" i="1" dirty="0" smtClean="0">
                <a:solidFill>
                  <a:srgbClr val="000000"/>
                </a:solidFill>
                <a:latin typeface="Calibri" pitchFamily="18"/>
                <a:ea typeface="Microsoft YaHei" pitchFamily="2"/>
                <a:cs typeface="Mangal" pitchFamily="2"/>
              </a:rPr>
              <a:t>. Chem.</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1987</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321</a:t>
            </a:r>
            <a:r>
              <a:rPr lang="en-US" sz="1200" dirty="0" smtClean="0">
                <a:solidFill>
                  <a:srgbClr val="000000"/>
                </a:solidFill>
                <a:latin typeface="Calibri" pitchFamily="18"/>
                <a:ea typeface="Microsoft YaHei" pitchFamily="2"/>
                <a:cs typeface="Mangal" pitchFamily="2"/>
              </a:rPr>
              <a:t>, 291.</a:t>
            </a:r>
            <a:endParaRPr lang="en-US" sz="1200" dirty="0">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Tajammal</a:t>
            </a:r>
            <a:r>
              <a:rPr lang="en-US" sz="1200" dirty="0" smtClean="0">
                <a:solidFill>
                  <a:srgbClr val="000000"/>
                </a:solidFill>
                <a:latin typeface="Calibri" pitchFamily="18"/>
                <a:ea typeface="Microsoft YaHei" pitchFamily="2"/>
                <a:cs typeface="Mangal" pitchFamily="2"/>
              </a:rPr>
              <a:t>, S.; Tipping, A. E. </a:t>
            </a:r>
            <a:r>
              <a:rPr lang="en-US" sz="1200" i="1" dirty="0" smtClean="0">
                <a:solidFill>
                  <a:srgbClr val="000000"/>
                </a:solidFill>
                <a:latin typeface="Calibri" pitchFamily="18"/>
                <a:ea typeface="Microsoft YaHei" pitchFamily="2"/>
                <a:cs typeface="Mangal" pitchFamily="2"/>
              </a:rPr>
              <a:t>J. Fluorine Chem.</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1990</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47</a:t>
            </a:r>
            <a:r>
              <a:rPr lang="en-US" sz="1200" dirty="0" smtClean="0">
                <a:solidFill>
                  <a:srgbClr val="000000"/>
                </a:solidFill>
                <a:latin typeface="Calibri" pitchFamily="18"/>
                <a:ea typeface="Microsoft YaHei" pitchFamily="2"/>
                <a:cs typeface="Mangal" pitchFamily="2"/>
              </a:rPr>
              <a:t>, 45.</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4" cstate="print"/>
          <a:srcRect l="50943"/>
          <a:stretch>
            <a:fillRect/>
          </a:stretch>
        </p:blipFill>
        <p:spPr bwMode="auto">
          <a:xfrm>
            <a:off x="8178581" y="0"/>
            <a:ext cx="965419" cy="914400"/>
          </a:xfrm>
          <a:prstGeom prst="rect">
            <a:avLst/>
          </a:prstGeom>
          <a:noFill/>
        </p:spPr>
      </p:pic>
      <p:graphicFrame>
        <p:nvGraphicFramePr>
          <p:cNvPr id="8" name="Object 7"/>
          <p:cNvGraphicFramePr>
            <a:graphicFrameLocks noChangeAspect="1"/>
          </p:cNvGraphicFramePr>
          <p:nvPr>
            <p:extLst>
              <p:ext uri="{D42A27DB-BD31-4B8C-83A1-F6EECF244321}">
                <p14:modId xmlns:p14="http://schemas.microsoft.com/office/powerpoint/2010/main" val="3840075593"/>
              </p:ext>
            </p:extLst>
          </p:nvPr>
        </p:nvGraphicFramePr>
        <p:xfrm>
          <a:off x="2489200" y="1905000"/>
          <a:ext cx="4165600" cy="3695700"/>
        </p:xfrm>
        <a:graphic>
          <a:graphicData uri="http://schemas.openxmlformats.org/presentationml/2006/ole">
            <mc:AlternateContent xmlns:mc="http://schemas.openxmlformats.org/markup-compatibility/2006">
              <mc:Choice xmlns:v="urn:schemas-microsoft-com:vml" Requires="v">
                <p:oleObj spid="_x0000_s30740" name="CS ChemDraw Drawing" r:id="rId5" imgW="4166235" imgH="3695319" progId="ChemDraw.Document.6.0">
                  <p:embed/>
                </p:oleObj>
              </mc:Choice>
              <mc:Fallback>
                <p:oleObj name="CS ChemDraw Drawing" r:id="rId5" imgW="4166235" imgH="3695319" progId="ChemDraw.Document.6.0">
                  <p:embed/>
                  <p:pic>
                    <p:nvPicPr>
                      <p:cNvPr id="0" name=""/>
                      <p:cNvPicPr/>
                      <p:nvPr/>
                    </p:nvPicPr>
                    <p:blipFill>
                      <a:blip r:embed="rId6"/>
                      <a:stretch>
                        <a:fillRect/>
                      </a:stretch>
                    </p:blipFill>
                    <p:spPr>
                      <a:xfrm>
                        <a:off x="2489200" y="1905000"/>
                        <a:ext cx="4165600" cy="3695700"/>
                      </a:xfrm>
                      <a:prstGeom prst="rect">
                        <a:avLst/>
                      </a:prstGeom>
                    </p:spPr>
                  </p:pic>
                </p:oleObj>
              </mc:Fallback>
            </mc:AlternateContent>
          </a:graphicData>
        </a:graphic>
      </p:graphicFrame>
    </p:spTree>
    <p:extLst>
      <p:ext uri="{BB962C8B-B14F-4D97-AF65-F5344CB8AC3E}">
        <p14:creationId xmlns:p14="http://schemas.microsoft.com/office/powerpoint/2010/main" val="151693081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Soft M-C Bonds (Zn)?</a:t>
            </a:r>
            <a:endParaRPr lang="en-US" sz="4000" dirty="0">
              <a:latin typeface="Perpetua" pitchFamily="18"/>
            </a:endParaRPr>
          </a:p>
        </p:txBody>
      </p:sp>
      <p:sp>
        <p:nvSpPr>
          <p:cNvPr id="3" name="Content Placeholder 2"/>
          <p:cNvSpPr txBox="1">
            <a:spLocks noGrp="1"/>
          </p:cNvSpPr>
          <p:nvPr>
            <p:ph type="body" idx="4294967295"/>
          </p:nvPr>
        </p:nvSpPr>
        <p:spPr>
          <a:xfrm>
            <a:off x="457200" y="13718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Alkyl zinc reagents are usually too soft to directly react with CO</a:t>
            </a:r>
            <a:r>
              <a:rPr lang="en-US" sz="2000" baseline="-25000" dirty="0" smtClean="0">
                <a:latin typeface="Agency FB" pitchFamily="34"/>
              </a:rPr>
              <a:t>2</a:t>
            </a:r>
            <a:r>
              <a:rPr lang="en-US" sz="2000" dirty="0" smtClean="0">
                <a:latin typeface="Agency FB" pitchFamily="34"/>
              </a:rPr>
              <a:t>;</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There is a recent example of a three component coupling between an alkene, alkyl zinc, and CO</a:t>
            </a:r>
            <a:r>
              <a:rPr lang="en-US" sz="2000" baseline="-25000" dirty="0" smtClean="0">
                <a:latin typeface="Agency FB" pitchFamily="34"/>
              </a:rPr>
              <a:t>2</a:t>
            </a:r>
            <a:r>
              <a:rPr lang="en-US" sz="2000" dirty="0" smtClean="0">
                <a:latin typeface="Agency FB" pitchFamily="34"/>
              </a:rPr>
              <a:t>;</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just">
              <a:buNone/>
            </a:pPr>
            <a:r>
              <a:rPr lang="en-US" sz="1200" dirty="0" err="1" smtClean="0">
                <a:solidFill>
                  <a:srgbClr val="000000"/>
                </a:solidFill>
                <a:latin typeface="Calibri" pitchFamily="18"/>
                <a:ea typeface="Microsoft YaHei" pitchFamily="2"/>
                <a:cs typeface="Mangal" pitchFamily="2"/>
              </a:rPr>
              <a:t>Gaudemar</a:t>
            </a:r>
            <a:r>
              <a:rPr lang="en-US" sz="1200" dirty="0" smtClean="0">
                <a:solidFill>
                  <a:srgbClr val="000000"/>
                </a:solidFill>
                <a:latin typeface="Calibri" pitchFamily="18"/>
                <a:ea typeface="Microsoft YaHei" pitchFamily="2"/>
                <a:cs typeface="Mangal" pitchFamily="2"/>
              </a:rPr>
              <a:t>, M. </a:t>
            </a:r>
            <a:r>
              <a:rPr lang="en-US" sz="1200" i="1" dirty="0" smtClean="0">
                <a:solidFill>
                  <a:srgbClr val="000000"/>
                </a:solidFill>
                <a:latin typeface="Calibri" pitchFamily="18"/>
                <a:ea typeface="Microsoft YaHei" pitchFamily="2"/>
                <a:cs typeface="Mangal" pitchFamily="2"/>
              </a:rPr>
              <a:t>Bull. Soc. </a:t>
            </a:r>
            <a:r>
              <a:rPr lang="en-US" sz="1200" i="1" dirty="0" err="1" smtClean="0">
                <a:solidFill>
                  <a:srgbClr val="000000"/>
                </a:solidFill>
                <a:latin typeface="Calibri" pitchFamily="18"/>
                <a:ea typeface="Microsoft YaHei" pitchFamily="2"/>
                <a:cs typeface="Mangal" pitchFamily="2"/>
              </a:rPr>
              <a:t>Chimi</a:t>
            </a:r>
            <a:r>
              <a:rPr lang="en-US" sz="1200" i="1" dirty="0" smtClean="0">
                <a:solidFill>
                  <a:srgbClr val="000000"/>
                </a:solidFill>
                <a:latin typeface="Calibri" pitchFamily="18"/>
                <a:ea typeface="Microsoft YaHei" pitchFamily="2"/>
                <a:cs typeface="Mangal" pitchFamily="2"/>
              </a:rPr>
              <a:t>. France</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1962</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5</a:t>
            </a:r>
            <a:r>
              <a:rPr lang="en-US" sz="1200" dirty="0" smtClean="0">
                <a:solidFill>
                  <a:srgbClr val="000000"/>
                </a:solidFill>
                <a:latin typeface="Calibri" pitchFamily="18"/>
                <a:ea typeface="Microsoft YaHei" pitchFamily="2"/>
                <a:cs typeface="Mangal" pitchFamily="2"/>
              </a:rPr>
              <a:t>, 974.</a:t>
            </a:r>
          </a:p>
          <a:p>
            <a:pPr algn="just">
              <a:buNone/>
            </a:pPr>
            <a:r>
              <a:rPr lang="en-US" sz="1200" dirty="0" err="1" smtClean="0">
                <a:solidFill>
                  <a:srgbClr val="000000"/>
                </a:solidFill>
                <a:latin typeface="Calibri" pitchFamily="18"/>
                <a:ea typeface="Microsoft YaHei" pitchFamily="2"/>
                <a:cs typeface="Mangal" pitchFamily="2"/>
              </a:rPr>
              <a:t>Ohira</a:t>
            </a:r>
            <a:r>
              <a:rPr lang="en-US" sz="1200" dirty="0" smtClean="0">
                <a:solidFill>
                  <a:srgbClr val="000000"/>
                </a:solidFill>
                <a:latin typeface="Calibri" pitchFamily="18"/>
                <a:ea typeface="Microsoft YaHei" pitchFamily="2"/>
                <a:cs typeface="Mangal" pitchFamily="2"/>
              </a:rPr>
              <a:t>, Y.; Hayashi, M.; Mori, T.; Onodera, G.; Kimura, M. </a:t>
            </a:r>
            <a:r>
              <a:rPr lang="en-US" sz="1200" i="1" dirty="0" smtClean="0">
                <a:solidFill>
                  <a:srgbClr val="000000"/>
                </a:solidFill>
                <a:latin typeface="Calibri" pitchFamily="18"/>
                <a:ea typeface="Microsoft YaHei" pitchFamily="2"/>
                <a:cs typeface="Mangal" pitchFamily="2"/>
              </a:rPr>
              <a:t>New. J. Chem.</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38</a:t>
            </a:r>
            <a:r>
              <a:rPr lang="en-US" sz="1200" dirty="0" smtClean="0">
                <a:solidFill>
                  <a:srgbClr val="000000"/>
                </a:solidFill>
                <a:latin typeface="Calibri" pitchFamily="18"/>
                <a:ea typeface="Microsoft YaHei" pitchFamily="2"/>
                <a:cs typeface="Mangal" pitchFamily="2"/>
              </a:rPr>
              <a:t>, 330.</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4" cstate="print"/>
          <a:srcRect l="50943"/>
          <a:stretch>
            <a:fillRect/>
          </a:stretch>
        </p:blipFill>
        <p:spPr bwMode="auto">
          <a:xfrm>
            <a:off x="8178581" y="0"/>
            <a:ext cx="965419" cy="914400"/>
          </a:xfrm>
          <a:prstGeom prst="rect">
            <a:avLst/>
          </a:prstGeom>
          <a:noFill/>
        </p:spPr>
      </p:pic>
      <p:graphicFrame>
        <p:nvGraphicFramePr>
          <p:cNvPr id="5" name="Object 4"/>
          <p:cNvGraphicFramePr>
            <a:graphicFrameLocks noChangeAspect="1"/>
          </p:cNvGraphicFramePr>
          <p:nvPr>
            <p:extLst>
              <p:ext uri="{D42A27DB-BD31-4B8C-83A1-F6EECF244321}">
                <p14:modId xmlns:p14="http://schemas.microsoft.com/office/powerpoint/2010/main" val="3001555378"/>
              </p:ext>
            </p:extLst>
          </p:nvPr>
        </p:nvGraphicFramePr>
        <p:xfrm>
          <a:off x="3061313" y="1958023"/>
          <a:ext cx="3021013" cy="801687"/>
        </p:xfrm>
        <a:graphic>
          <a:graphicData uri="http://schemas.openxmlformats.org/presentationml/2006/ole">
            <mc:AlternateContent xmlns:mc="http://schemas.openxmlformats.org/markup-compatibility/2006">
              <mc:Choice xmlns:v="urn:schemas-microsoft-com:vml" Requires="v">
                <p:oleObj spid="_x0000_s23638" name="CS ChemDraw Drawing" r:id="rId5" imgW="3021711" imgH="801243" progId="ChemDraw.Document.6.0">
                  <p:embed/>
                </p:oleObj>
              </mc:Choice>
              <mc:Fallback>
                <p:oleObj name="CS ChemDraw Drawing" r:id="rId5" imgW="3021711" imgH="801243" progId="ChemDraw.Document.6.0">
                  <p:embed/>
                  <p:pic>
                    <p:nvPicPr>
                      <p:cNvPr id="0" name=""/>
                      <p:cNvPicPr/>
                      <p:nvPr/>
                    </p:nvPicPr>
                    <p:blipFill>
                      <a:blip r:embed="rId6"/>
                      <a:stretch>
                        <a:fillRect/>
                      </a:stretch>
                    </p:blipFill>
                    <p:spPr>
                      <a:xfrm>
                        <a:off x="3061313" y="1958023"/>
                        <a:ext cx="3021013" cy="801687"/>
                      </a:xfrm>
                      <a:prstGeom prst="rect">
                        <a:avLst/>
                      </a:prstGeom>
                    </p:spPr>
                  </p:pic>
                </p:oleObj>
              </mc:Fallback>
            </mc:AlternateContent>
          </a:graphicData>
        </a:graphic>
      </p:graphicFrame>
      <p:pic>
        <p:nvPicPr>
          <p:cNvPr id="8" name="Picture 7"/>
          <p:cNvPicPr>
            <a:picLocks noChangeAspect="1"/>
          </p:cNvPicPr>
          <p:nvPr/>
        </p:nvPicPr>
        <p:blipFill>
          <a:blip r:embed="rId7"/>
          <a:stretch>
            <a:fillRect/>
          </a:stretch>
        </p:blipFill>
        <p:spPr>
          <a:xfrm>
            <a:off x="5037064" y="3429000"/>
            <a:ext cx="3649736" cy="3052711"/>
          </a:xfrm>
          <a:prstGeom prst="rect">
            <a:avLst/>
          </a:prstGeom>
        </p:spPr>
      </p:pic>
      <p:pic>
        <p:nvPicPr>
          <p:cNvPr id="9" name="Picture 8"/>
          <p:cNvPicPr>
            <a:picLocks noChangeAspect="1"/>
          </p:cNvPicPr>
          <p:nvPr/>
        </p:nvPicPr>
        <p:blipFill>
          <a:blip r:embed="rId8"/>
          <a:stretch>
            <a:fillRect/>
          </a:stretch>
        </p:blipFill>
        <p:spPr>
          <a:xfrm>
            <a:off x="400680" y="3404685"/>
            <a:ext cx="4399920" cy="2993760"/>
          </a:xfrm>
          <a:prstGeom prst="rect">
            <a:avLst/>
          </a:prstGeom>
        </p:spPr>
      </p:pic>
      <p:sp>
        <p:nvSpPr>
          <p:cNvPr id="11" name="TextBox 10"/>
          <p:cNvSpPr txBox="1"/>
          <p:nvPr/>
        </p:nvSpPr>
        <p:spPr>
          <a:xfrm>
            <a:off x="190260" y="3044278"/>
            <a:ext cx="8610840" cy="3416320"/>
          </a:xfrm>
          <a:prstGeom prst="rect">
            <a:avLst/>
          </a:prstGeom>
          <a:solidFill>
            <a:srgbClr val="FBFBFB"/>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536376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Catalyzing Zn-C Bond Transfer to CO</a:t>
            </a:r>
            <a:r>
              <a:rPr lang="en-US" sz="4000" baseline="-25000" dirty="0" smtClean="0">
                <a:latin typeface="Perpetua" pitchFamily="18"/>
              </a:rPr>
              <a:t>2</a:t>
            </a:r>
            <a:endParaRPr lang="en-US" sz="4000" dirty="0">
              <a:latin typeface="Perpetua" pitchFamily="18"/>
            </a:endParaRPr>
          </a:p>
        </p:txBody>
      </p:sp>
      <p:sp>
        <p:nvSpPr>
          <p:cNvPr id="3" name="Content Placeholder 2"/>
          <p:cNvSpPr txBox="1">
            <a:spLocks noGrp="1"/>
          </p:cNvSpPr>
          <p:nvPr>
            <p:ph type="body" idx="4294967295"/>
          </p:nvPr>
        </p:nvSpPr>
        <p:spPr>
          <a:xfrm>
            <a:off x="457200" y="12192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Michel </a:t>
            </a:r>
            <a:r>
              <a:rPr lang="en-US" sz="2000" dirty="0" err="1" smtClean="0">
                <a:latin typeface="Agency FB" pitchFamily="34"/>
              </a:rPr>
              <a:t>Arresta</a:t>
            </a:r>
            <a:r>
              <a:rPr lang="en-US" sz="2000" dirty="0" smtClean="0">
                <a:latin typeface="Agency FB" pitchFamily="34"/>
              </a:rPr>
              <a:t> showed that CO</a:t>
            </a:r>
            <a:r>
              <a:rPr lang="en-US" sz="2000" baseline="-25000" dirty="0" smtClean="0">
                <a:latin typeface="Agency FB" pitchFamily="34"/>
              </a:rPr>
              <a:t>2</a:t>
            </a:r>
            <a:r>
              <a:rPr lang="en-US" sz="2000" dirty="0" smtClean="0">
                <a:latin typeface="Agency FB" pitchFamily="34"/>
              </a:rPr>
              <a:t> could form η-2 complex                                                             .</a:t>
            </a:r>
            <a:br>
              <a:rPr lang="en-US" sz="2000" dirty="0" smtClean="0">
                <a:latin typeface="Agency FB" pitchFamily="34"/>
              </a:rPr>
            </a:br>
            <a:r>
              <a:rPr lang="en-US" sz="2000" dirty="0" smtClean="0">
                <a:latin typeface="Agency FB" pitchFamily="34"/>
              </a:rPr>
              <a:t>with electron rich Ni(0) sources such as [Ni(PCy</a:t>
            </a:r>
            <a:r>
              <a:rPr lang="en-US" sz="2000" baseline="-25000" dirty="0" smtClean="0">
                <a:latin typeface="Agency FB" pitchFamily="34"/>
              </a:rPr>
              <a:t>3</a:t>
            </a:r>
            <a:r>
              <a:rPr lang="en-US" sz="2000" dirty="0" smtClean="0">
                <a:latin typeface="Agency FB" pitchFamily="34"/>
              </a:rPr>
              <a:t>)</a:t>
            </a:r>
            <a:r>
              <a:rPr lang="en-US" sz="2000" baseline="-25000" dirty="0" smtClean="0">
                <a:latin typeface="Agency FB" pitchFamily="34"/>
              </a:rPr>
              <a:t>2</a:t>
            </a:r>
            <a:r>
              <a:rPr lang="en-US" sz="2000" dirty="0" smtClean="0">
                <a:latin typeface="Agency FB" pitchFamily="34"/>
              </a:rPr>
              <a:t>];</a:t>
            </a:r>
          </a:p>
          <a:p>
            <a:pPr marL="0" lvl="0" indent="0" algn="just">
              <a:spcBef>
                <a:spcPts val="638"/>
              </a:spcBef>
              <a:buClr>
                <a:srgbClr val="E46C0A"/>
              </a:buClr>
              <a:buFont typeface="Arial" pitchFamily="32"/>
              <a:buChar char="•"/>
            </a:pPr>
            <a:r>
              <a:rPr lang="en-US" sz="2000" dirty="0" err="1" smtClean="0">
                <a:latin typeface="Agency FB" pitchFamily="34"/>
              </a:rPr>
              <a:t>Vy</a:t>
            </a:r>
            <a:r>
              <a:rPr lang="en-US" sz="2000" dirty="0" smtClean="0">
                <a:latin typeface="Agency FB" pitchFamily="34"/>
              </a:rPr>
              <a:t> Dong’s group chose to look at using this </a:t>
            </a:r>
            <a:r>
              <a:rPr lang="en-US" sz="2000" i="1" dirty="0" smtClean="0">
                <a:latin typeface="Agency FB" pitchFamily="34"/>
              </a:rPr>
              <a:t>activated</a:t>
            </a:r>
            <a:r>
              <a:rPr lang="en-US" sz="2000" dirty="0" smtClean="0">
                <a:latin typeface="Agency FB" pitchFamily="34"/>
              </a:rPr>
              <a:t>                                                                       .</a:t>
            </a:r>
            <a:br>
              <a:rPr lang="en-US" sz="2000" dirty="0" smtClean="0">
                <a:latin typeface="Agency FB" pitchFamily="34"/>
              </a:rPr>
            </a:br>
            <a:r>
              <a:rPr lang="en-US" sz="2000" dirty="0" smtClean="0">
                <a:latin typeface="Agency FB" pitchFamily="34"/>
              </a:rPr>
              <a:t>complex to access catalytic activation of CO</a:t>
            </a:r>
            <a:r>
              <a:rPr lang="en-US" sz="2000" baseline="-25000" dirty="0" smtClean="0">
                <a:latin typeface="Agency FB" pitchFamily="34"/>
              </a:rPr>
              <a:t>2</a:t>
            </a:r>
            <a:r>
              <a:rPr lang="en-US" sz="2000" dirty="0" smtClean="0">
                <a:latin typeface="Agency FB" pitchFamily="34"/>
              </a:rPr>
              <a:t>;</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r>
              <a:rPr lang="en-US" sz="1200" b="0" i="0" u="none" strike="noStrike" kern="1200" spc="0" dirty="0" err="1" smtClean="0">
                <a:ln>
                  <a:noFill/>
                </a:ln>
                <a:solidFill>
                  <a:srgbClr val="000000"/>
                </a:solidFill>
                <a:latin typeface="Calibri" pitchFamily="18"/>
                <a:ea typeface="Microsoft YaHei" pitchFamily="2"/>
                <a:cs typeface="Mangal" pitchFamily="2"/>
              </a:rPr>
              <a:t>Aresta</a:t>
            </a:r>
            <a:r>
              <a:rPr lang="en-US" sz="1200" b="0" i="0" u="none" strike="noStrike" kern="1200" spc="0" dirty="0" smtClean="0">
                <a:ln>
                  <a:noFill/>
                </a:ln>
                <a:solidFill>
                  <a:srgbClr val="000000"/>
                </a:solidFill>
                <a:latin typeface="Calibri" pitchFamily="18"/>
                <a:ea typeface="Microsoft YaHei" pitchFamily="2"/>
                <a:cs typeface="Mangal" pitchFamily="2"/>
              </a:rPr>
              <a:t>, M.; Nobile, C. F.; Albano, V. G.; </a:t>
            </a:r>
            <a:r>
              <a:rPr lang="en-US" sz="1200" b="0" i="0" u="none" strike="noStrike" kern="1200" spc="0" dirty="0" err="1" smtClean="0">
                <a:ln>
                  <a:noFill/>
                </a:ln>
                <a:solidFill>
                  <a:srgbClr val="000000"/>
                </a:solidFill>
                <a:latin typeface="Calibri" pitchFamily="18"/>
                <a:ea typeface="Microsoft YaHei" pitchFamily="2"/>
                <a:cs typeface="Mangal" pitchFamily="2"/>
              </a:rPr>
              <a:t>Forni</a:t>
            </a:r>
            <a:r>
              <a:rPr lang="en-US" sz="1200" b="0" i="0" u="none" strike="noStrike" kern="1200" spc="0" dirty="0" smtClean="0">
                <a:ln>
                  <a:noFill/>
                </a:ln>
                <a:solidFill>
                  <a:srgbClr val="000000"/>
                </a:solidFill>
                <a:latin typeface="Calibri" pitchFamily="18"/>
                <a:ea typeface="Microsoft YaHei" pitchFamily="2"/>
                <a:cs typeface="Mangal" pitchFamily="2"/>
              </a:rPr>
              <a:t>, E.; </a:t>
            </a:r>
            <a:r>
              <a:rPr lang="en-US" sz="1200" b="0" i="0" u="none" strike="noStrike" kern="1200" spc="0" dirty="0" err="1" smtClean="0">
                <a:ln>
                  <a:noFill/>
                </a:ln>
                <a:solidFill>
                  <a:srgbClr val="000000"/>
                </a:solidFill>
                <a:latin typeface="Calibri" pitchFamily="18"/>
                <a:ea typeface="Microsoft YaHei" pitchFamily="2"/>
                <a:cs typeface="Mangal" pitchFamily="2"/>
              </a:rPr>
              <a:t>Manassero</a:t>
            </a:r>
            <a:r>
              <a:rPr lang="en-US" sz="1200" b="0" i="0" u="none" strike="noStrike" kern="1200" spc="0" dirty="0" smtClean="0">
                <a:ln>
                  <a:noFill/>
                </a:ln>
                <a:solidFill>
                  <a:srgbClr val="000000"/>
                </a:solidFill>
                <a:latin typeface="Calibri" pitchFamily="18"/>
                <a:ea typeface="Microsoft YaHei" pitchFamily="2"/>
                <a:cs typeface="Mangal" pitchFamily="2"/>
              </a:rPr>
              <a:t>, M. </a:t>
            </a:r>
            <a:r>
              <a:rPr lang="en-US" sz="1200" b="0" i="1" u="none" strike="noStrike" kern="1200" spc="0" dirty="0" smtClean="0">
                <a:ln>
                  <a:noFill/>
                </a:ln>
                <a:solidFill>
                  <a:srgbClr val="000000"/>
                </a:solidFill>
                <a:latin typeface="Calibri" pitchFamily="18"/>
                <a:ea typeface="Microsoft YaHei" pitchFamily="2"/>
                <a:cs typeface="Mangal" pitchFamily="2"/>
              </a:rPr>
              <a:t>J. Am. Chem. Soc.</a:t>
            </a:r>
            <a:r>
              <a:rPr lang="en-US" sz="1200" b="0" u="none" strike="noStrike" kern="1200" spc="0" dirty="0" smtClean="0">
                <a:ln>
                  <a:noFill/>
                </a:ln>
                <a:solidFill>
                  <a:srgbClr val="000000"/>
                </a:solidFill>
                <a:latin typeface="Calibri" pitchFamily="18"/>
                <a:ea typeface="Microsoft YaHei" pitchFamily="2"/>
                <a:cs typeface="Mangal" pitchFamily="2"/>
              </a:rPr>
              <a:t>, </a:t>
            </a:r>
            <a:r>
              <a:rPr lang="en-US" sz="1200" b="1" u="none" strike="noStrike" kern="1200" spc="0" dirty="0" smtClean="0">
                <a:ln>
                  <a:noFill/>
                </a:ln>
                <a:solidFill>
                  <a:srgbClr val="000000"/>
                </a:solidFill>
                <a:latin typeface="Calibri" pitchFamily="18"/>
                <a:ea typeface="Microsoft YaHei" pitchFamily="2"/>
                <a:cs typeface="Mangal" pitchFamily="2"/>
              </a:rPr>
              <a:t>1975</a:t>
            </a:r>
            <a:r>
              <a:rPr lang="en-US" sz="1200" u="none" strike="noStrike" kern="1200" spc="0" dirty="0" smtClean="0">
                <a:ln>
                  <a:noFill/>
                </a:ln>
                <a:solidFill>
                  <a:srgbClr val="000000"/>
                </a:solidFill>
                <a:latin typeface="Calibri" pitchFamily="18"/>
                <a:ea typeface="Microsoft YaHei" pitchFamily="2"/>
                <a:cs typeface="Mangal" pitchFamily="2"/>
              </a:rPr>
              <a:t>, </a:t>
            </a:r>
            <a:r>
              <a:rPr lang="en-US" sz="1200" i="1" u="none" strike="noStrike" kern="1200" spc="0" dirty="0" smtClean="0">
                <a:ln>
                  <a:noFill/>
                </a:ln>
                <a:solidFill>
                  <a:srgbClr val="000000"/>
                </a:solidFill>
                <a:latin typeface="Calibri" pitchFamily="18"/>
                <a:ea typeface="Microsoft YaHei" pitchFamily="2"/>
                <a:cs typeface="Mangal" pitchFamily="2"/>
              </a:rPr>
              <a:t>15</a:t>
            </a:r>
            <a:r>
              <a:rPr lang="en-US" sz="1200" u="none" strike="noStrike" kern="1200" spc="0" dirty="0" smtClean="0">
                <a:ln>
                  <a:noFill/>
                </a:ln>
                <a:solidFill>
                  <a:srgbClr val="000000"/>
                </a:solidFill>
                <a:latin typeface="Calibri" pitchFamily="18"/>
                <a:ea typeface="Microsoft YaHei" pitchFamily="2"/>
                <a:cs typeface="Mangal" pitchFamily="2"/>
              </a:rPr>
              <a:t>, 636.</a:t>
            </a: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Yeung, C. S.; Dong, V. M.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2008</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130</a:t>
            </a:r>
            <a:r>
              <a:rPr lang="en-US" sz="1200" dirty="0" smtClean="0">
                <a:solidFill>
                  <a:srgbClr val="000000"/>
                </a:solidFill>
                <a:latin typeface="Calibri" pitchFamily="18"/>
                <a:ea typeface="Microsoft YaHei" pitchFamily="2"/>
                <a:cs typeface="Mangal" pitchFamily="2"/>
              </a:rPr>
              <a:t>, 7826.</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a:blip r:embed="rId4"/>
          <a:stretch>
            <a:fillRect/>
          </a:stretch>
        </p:blipFill>
        <p:spPr>
          <a:xfrm>
            <a:off x="5276400" y="1218600"/>
            <a:ext cx="3867600" cy="1506441"/>
          </a:xfrm>
          <a:prstGeom prst="rect">
            <a:avLst/>
          </a:prstGeom>
        </p:spPr>
      </p:pic>
      <p:pic>
        <p:nvPicPr>
          <p:cNvPr id="8" name="Picture 7"/>
          <p:cNvPicPr>
            <a:picLocks noChangeAspect="1"/>
          </p:cNvPicPr>
          <p:nvPr/>
        </p:nvPicPr>
        <p:blipFill>
          <a:blip r:embed="rId5"/>
          <a:stretch>
            <a:fillRect/>
          </a:stretch>
        </p:blipFill>
        <p:spPr>
          <a:xfrm>
            <a:off x="2266020" y="2743200"/>
            <a:ext cx="4611600" cy="3632580"/>
          </a:xfrm>
          <a:prstGeom prst="rect">
            <a:avLst/>
          </a:prstGeom>
        </p:spPr>
      </p:pic>
    </p:spTree>
    <p:extLst>
      <p:ext uri="{BB962C8B-B14F-4D97-AF65-F5344CB8AC3E}">
        <p14:creationId xmlns:p14="http://schemas.microsoft.com/office/powerpoint/2010/main" val="416643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a:latin typeface="Perpetua" pitchFamily="18"/>
              </a:rPr>
              <a:t>Catalyzing Zn-C Bond Transfer to CO</a:t>
            </a:r>
            <a:r>
              <a:rPr lang="en-US" sz="4000" baseline="-25000" dirty="0">
                <a:latin typeface="Perpetua" pitchFamily="18"/>
              </a:rPr>
              <a:t>2</a:t>
            </a:r>
            <a:endParaRPr lang="en-US" sz="4000" dirty="0">
              <a:latin typeface="Perpetua" pitchFamily="18"/>
            </a:endParaRPr>
          </a:p>
        </p:txBody>
      </p:sp>
      <p:sp>
        <p:nvSpPr>
          <p:cNvPr id="3" name="Content Placeholder 2"/>
          <p:cNvSpPr txBox="1">
            <a:spLocks noGrp="1"/>
          </p:cNvSpPr>
          <p:nvPr>
            <p:ph type="body" idx="4294967295"/>
          </p:nvPr>
        </p:nvSpPr>
        <p:spPr>
          <a:xfrm>
            <a:off x="457200" y="13716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Both Ni and </a:t>
            </a:r>
            <a:r>
              <a:rPr lang="en-US" sz="2000" dirty="0" err="1" smtClean="0">
                <a:latin typeface="Agency FB" pitchFamily="34"/>
              </a:rPr>
              <a:t>Pd</a:t>
            </a:r>
            <a:r>
              <a:rPr lang="en-US" sz="2000" dirty="0" smtClean="0">
                <a:latin typeface="Agency FB" pitchFamily="34"/>
              </a:rPr>
              <a:t> were effective catalysts for activating CO</a:t>
            </a:r>
            <a:r>
              <a:rPr lang="en-US" sz="2000" baseline="-25000" dirty="0" smtClean="0">
                <a:latin typeface="Agency FB" pitchFamily="34"/>
              </a:rPr>
              <a:t>2</a:t>
            </a:r>
            <a:r>
              <a:rPr lang="en-US" sz="2000" dirty="0">
                <a:latin typeface="Agency FB" pitchFamily="34"/>
              </a:rPr>
              <a:t> </a:t>
            </a:r>
            <a:r>
              <a:rPr lang="en-US" sz="2000" dirty="0" smtClean="0">
                <a:latin typeface="Agency FB" pitchFamily="34"/>
              </a:rPr>
              <a:t>for nucleophilic attack by </a:t>
            </a:r>
            <a:r>
              <a:rPr lang="en-US" sz="2000" dirty="0" err="1" smtClean="0">
                <a:latin typeface="Agency FB" pitchFamily="34"/>
              </a:rPr>
              <a:t>organozinc</a:t>
            </a:r>
            <a:r>
              <a:rPr lang="en-US" sz="2000" dirty="0" smtClean="0">
                <a:latin typeface="Agency FB" pitchFamily="34"/>
              </a:rPr>
              <a:t> reagents.</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Yeung, C. S.; Dong, V. M.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2008</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130</a:t>
            </a:r>
            <a:r>
              <a:rPr lang="en-US" sz="1200" dirty="0" smtClean="0">
                <a:solidFill>
                  <a:srgbClr val="000000"/>
                </a:solidFill>
                <a:latin typeface="Calibri" pitchFamily="18"/>
                <a:ea typeface="Microsoft YaHei" pitchFamily="2"/>
                <a:cs typeface="Mangal" pitchFamily="2"/>
              </a:rPr>
              <a:t>, 7826.</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353340" y="2316018"/>
            <a:ext cx="4218480" cy="3878280"/>
          </a:xfrm>
          <a:prstGeom prst="rect">
            <a:avLst/>
          </a:prstGeom>
        </p:spPr>
      </p:pic>
      <p:pic>
        <p:nvPicPr>
          <p:cNvPr id="9" name="Picture 8"/>
          <p:cNvPicPr>
            <a:picLocks noChangeAspect="1"/>
          </p:cNvPicPr>
          <p:nvPr/>
        </p:nvPicPr>
        <p:blipFill>
          <a:blip r:embed="rId5"/>
          <a:stretch>
            <a:fillRect/>
          </a:stretch>
        </p:blipFill>
        <p:spPr>
          <a:xfrm>
            <a:off x="4800600" y="3200400"/>
            <a:ext cx="4233600" cy="2778300"/>
          </a:xfrm>
          <a:prstGeom prst="rect">
            <a:avLst/>
          </a:prstGeom>
        </p:spPr>
      </p:pic>
      <p:pic>
        <p:nvPicPr>
          <p:cNvPr id="11" name="Picture 10"/>
          <p:cNvPicPr>
            <a:picLocks noChangeAspect="1"/>
          </p:cNvPicPr>
          <p:nvPr/>
        </p:nvPicPr>
        <p:blipFill>
          <a:blip r:embed="rId6"/>
          <a:stretch>
            <a:fillRect/>
          </a:stretch>
        </p:blipFill>
        <p:spPr>
          <a:xfrm>
            <a:off x="5261760" y="2198441"/>
            <a:ext cx="3311280" cy="903420"/>
          </a:xfrm>
          <a:prstGeom prst="rect">
            <a:avLst/>
          </a:prstGeom>
        </p:spPr>
      </p:pic>
    </p:spTree>
    <p:extLst>
      <p:ext uri="{BB962C8B-B14F-4D97-AF65-F5344CB8AC3E}">
        <p14:creationId xmlns:p14="http://schemas.microsoft.com/office/powerpoint/2010/main" val="3993096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a:latin typeface="Perpetua" pitchFamily="18"/>
              </a:rPr>
              <a:t>Catalyzing Zn-C Bond Transfer to CO</a:t>
            </a:r>
            <a:r>
              <a:rPr lang="en-US" sz="4000" baseline="-25000" dirty="0">
                <a:latin typeface="Perpetua" pitchFamily="18"/>
              </a:rPr>
              <a:t>2</a:t>
            </a:r>
            <a:endParaRPr lang="en-US" sz="4000" dirty="0">
              <a:latin typeface="Perpetua" pitchFamily="18"/>
            </a:endParaRPr>
          </a:p>
        </p:txBody>
      </p:sp>
      <p:sp>
        <p:nvSpPr>
          <p:cNvPr id="3" name="Content Placeholder 2"/>
          <p:cNvSpPr txBox="1">
            <a:spLocks noGrp="1"/>
          </p:cNvSpPr>
          <p:nvPr>
            <p:ph type="body" idx="4294967295"/>
          </p:nvPr>
        </p:nvSpPr>
        <p:spPr>
          <a:xfrm>
            <a:off x="457200" y="1219200"/>
            <a:ext cx="8076960" cy="5324456"/>
          </a:xfrm>
        </p:spPr>
        <p:txBody>
          <a:bodyPr>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err="1" smtClean="0">
                <a:latin typeface="Agency FB" pitchFamily="34"/>
              </a:rPr>
              <a:t>Oshima</a:t>
            </a:r>
            <a:r>
              <a:rPr lang="en-US" sz="2000" dirty="0" smtClean="0">
                <a:latin typeface="Agency FB" pitchFamily="34"/>
              </a:rPr>
              <a:t> reported contemporaneously the same reaction, except starting with a Ni(II) </a:t>
            </a:r>
            <a:r>
              <a:rPr lang="en-US" sz="2000" dirty="0" err="1" smtClean="0">
                <a:latin typeface="Agency FB" pitchFamily="34"/>
              </a:rPr>
              <a:t>precatalyst</a:t>
            </a:r>
            <a:r>
              <a:rPr lang="en-US" sz="2000" dirty="0" smtClean="0">
                <a:latin typeface="Agency FB" pitchFamily="34"/>
              </a:rPr>
              <a:t>;</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Similar to </a:t>
            </a:r>
            <a:r>
              <a:rPr lang="en-US" sz="2000" dirty="0" err="1" smtClean="0">
                <a:latin typeface="Agency FB" pitchFamily="34"/>
              </a:rPr>
              <a:t>Vy</a:t>
            </a:r>
            <a:r>
              <a:rPr lang="en-US" sz="2000" dirty="0" smtClean="0">
                <a:latin typeface="Agency FB" pitchFamily="34"/>
              </a:rPr>
              <a:t> Dong’s protocol, electron rich ligands seem critical;</a:t>
            </a:r>
          </a:p>
          <a:p>
            <a:pPr marL="0" lvl="0" indent="0" algn="just">
              <a:spcBef>
                <a:spcPts val="638"/>
              </a:spcBef>
              <a:buClr>
                <a:srgbClr val="E46C0A"/>
              </a:buClr>
              <a:buFont typeface="Arial" pitchFamily="32"/>
              <a:buChar char="•"/>
            </a:pPr>
            <a:r>
              <a:rPr lang="en-US" sz="2000" dirty="0" smtClean="0">
                <a:latin typeface="Agency FB" pitchFamily="34"/>
              </a:rPr>
              <a:t>Unlike </a:t>
            </a:r>
            <a:r>
              <a:rPr lang="en-US" sz="2000" dirty="0" err="1" smtClean="0">
                <a:latin typeface="Agency FB" pitchFamily="34"/>
              </a:rPr>
              <a:t>Vy</a:t>
            </a:r>
            <a:r>
              <a:rPr lang="en-US" sz="2000" dirty="0" smtClean="0">
                <a:latin typeface="Agency FB" pitchFamily="34"/>
              </a:rPr>
              <a:t> Dong’s work, these reactions in general require a </a:t>
            </a:r>
            <a:r>
              <a:rPr lang="en-US" sz="2000" dirty="0" err="1" smtClean="0">
                <a:latin typeface="Agency FB" pitchFamily="34"/>
              </a:rPr>
              <a:t>LiCl</a:t>
            </a:r>
            <a:r>
              <a:rPr lang="en-US" sz="2000" dirty="0" smtClean="0">
                <a:latin typeface="Agency FB" pitchFamily="34"/>
              </a:rPr>
              <a:t> additive.</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Ochiai</a:t>
            </a:r>
            <a:r>
              <a:rPr lang="en-US" sz="1200" dirty="0" smtClean="0">
                <a:solidFill>
                  <a:srgbClr val="000000"/>
                </a:solidFill>
                <a:latin typeface="Calibri" pitchFamily="18"/>
                <a:ea typeface="Microsoft YaHei" pitchFamily="2"/>
                <a:cs typeface="Mangal" pitchFamily="2"/>
              </a:rPr>
              <a:t>, H.; Jang, M.; Hirano, K.; </a:t>
            </a:r>
            <a:r>
              <a:rPr lang="en-US" sz="1200" dirty="0" err="1" smtClean="0">
                <a:solidFill>
                  <a:srgbClr val="000000"/>
                </a:solidFill>
                <a:latin typeface="Calibri" pitchFamily="18"/>
                <a:ea typeface="Microsoft YaHei" pitchFamily="2"/>
                <a:cs typeface="Mangal" pitchFamily="2"/>
              </a:rPr>
              <a:t>Yorimitsu</a:t>
            </a:r>
            <a:r>
              <a:rPr lang="en-US" sz="1200" dirty="0" smtClean="0">
                <a:solidFill>
                  <a:srgbClr val="000000"/>
                </a:solidFill>
                <a:latin typeface="Calibri" pitchFamily="18"/>
                <a:ea typeface="Microsoft YaHei" pitchFamily="2"/>
                <a:cs typeface="Mangal" pitchFamily="2"/>
              </a:rPr>
              <a:t>, H.; </a:t>
            </a:r>
            <a:r>
              <a:rPr lang="en-US" sz="1200" dirty="0" err="1" smtClean="0">
                <a:solidFill>
                  <a:srgbClr val="000000"/>
                </a:solidFill>
                <a:latin typeface="Calibri" pitchFamily="18"/>
                <a:ea typeface="Microsoft YaHei" pitchFamily="2"/>
                <a:cs typeface="Mangal" pitchFamily="2"/>
              </a:rPr>
              <a:t>Oshima</a:t>
            </a:r>
            <a:r>
              <a:rPr lang="en-US" sz="1200" dirty="0" smtClean="0">
                <a:solidFill>
                  <a:srgbClr val="000000"/>
                </a:solidFill>
                <a:latin typeface="Calibri" pitchFamily="18"/>
                <a:ea typeface="Microsoft YaHei" pitchFamily="2"/>
                <a:cs typeface="Mangal" pitchFamily="2"/>
              </a:rPr>
              <a:t>, K. </a:t>
            </a:r>
            <a:r>
              <a:rPr lang="en-US" sz="1200" i="1" dirty="0" smtClean="0">
                <a:solidFill>
                  <a:srgbClr val="000000"/>
                </a:solidFill>
                <a:latin typeface="Calibri" pitchFamily="18"/>
                <a:ea typeface="Microsoft YaHei" pitchFamily="2"/>
                <a:cs typeface="Mangal" pitchFamily="2"/>
              </a:rPr>
              <a:t>Org. Lett.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2008</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10</a:t>
            </a:r>
            <a:r>
              <a:rPr lang="en-US" sz="1200" dirty="0" smtClean="0">
                <a:solidFill>
                  <a:srgbClr val="000000"/>
                </a:solidFill>
                <a:latin typeface="Calibri" pitchFamily="18"/>
                <a:ea typeface="Microsoft YaHei" pitchFamily="2"/>
                <a:cs typeface="Mangal" pitchFamily="2"/>
              </a:rPr>
              <a:t>, 2681.</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a:blip r:embed="rId4"/>
          <a:stretch>
            <a:fillRect/>
          </a:stretch>
        </p:blipFill>
        <p:spPr>
          <a:xfrm>
            <a:off x="2371320" y="1752600"/>
            <a:ext cx="4248720" cy="3394440"/>
          </a:xfrm>
          <a:prstGeom prst="rect">
            <a:avLst/>
          </a:prstGeom>
        </p:spPr>
      </p:pic>
    </p:spTree>
    <p:extLst>
      <p:ext uri="{BB962C8B-B14F-4D97-AF65-F5344CB8AC3E}">
        <p14:creationId xmlns:p14="http://schemas.microsoft.com/office/powerpoint/2010/main" val="91502856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Carbon Dioxide</a:t>
            </a:r>
            <a:endParaRPr lang="en-US" sz="4000" dirty="0">
              <a:latin typeface="Perpetua" pitchFamily="18"/>
            </a:endParaRPr>
          </a:p>
        </p:txBody>
      </p:sp>
      <p:sp>
        <p:nvSpPr>
          <p:cNvPr id="3" name="Content Placeholder 2"/>
          <p:cNvSpPr txBox="1">
            <a:spLocks noGrp="1"/>
          </p:cNvSpPr>
          <p:nvPr>
            <p:ph type="body" idx="4294967295"/>
          </p:nvPr>
        </p:nvSpPr>
        <p:spPr>
          <a:xfrm>
            <a:off x="457200" y="685799"/>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CAS #: 124-38-9</a:t>
            </a:r>
          </a:p>
          <a:p>
            <a:pPr marL="0" lvl="0" indent="0" algn="just">
              <a:spcBef>
                <a:spcPts val="638"/>
              </a:spcBef>
              <a:buClr>
                <a:srgbClr val="E46C0A"/>
              </a:buClr>
              <a:buFont typeface="Arial" pitchFamily="32"/>
              <a:buChar char="•"/>
            </a:pPr>
            <a:r>
              <a:rPr lang="en-US" sz="2000" dirty="0" smtClean="0">
                <a:latin typeface="Agency FB" pitchFamily="34"/>
              </a:rPr>
              <a:t>MW: 44.01</a:t>
            </a:r>
          </a:p>
          <a:p>
            <a:pPr marL="0" lvl="0" indent="0" algn="just">
              <a:spcBef>
                <a:spcPts val="638"/>
              </a:spcBef>
              <a:buClr>
                <a:srgbClr val="E46C0A"/>
              </a:buClr>
              <a:buFont typeface="Arial" pitchFamily="32"/>
              <a:buChar char="•"/>
            </a:pPr>
            <a:r>
              <a:rPr lang="en-US" sz="2000" dirty="0" smtClean="0">
                <a:latin typeface="Agency FB" pitchFamily="34"/>
              </a:rPr>
              <a:t>Appearance: Colorless Gas</a:t>
            </a:r>
          </a:p>
          <a:p>
            <a:pPr marL="0" lvl="0" indent="0" algn="just">
              <a:spcBef>
                <a:spcPts val="638"/>
              </a:spcBef>
              <a:buClr>
                <a:srgbClr val="E46C0A"/>
              </a:buClr>
              <a:buFont typeface="Arial" pitchFamily="32"/>
              <a:buChar char="•"/>
            </a:pPr>
            <a:r>
              <a:rPr lang="en-US" sz="2000" dirty="0" smtClean="0">
                <a:latin typeface="Agency FB" pitchFamily="34"/>
              </a:rPr>
              <a:t>Density @ 273ºK: 1.977 mg/mL</a:t>
            </a:r>
            <a:endParaRPr lang="en-US" sz="2000" dirty="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IR Stretching Frequencies: 2349, 1286-1388, 667cm</a:t>
            </a:r>
            <a:r>
              <a:rPr lang="en-US" sz="2000" baseline="30000" dirty="0" smtClean="0">
                <a:latin typeface="Agency FB" pitchFamily="34"/>
              </a:rPr>
              <a:t>-1</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r>
              <a:rPr lang="en-US" sz="1200" dirty="0" smtClean="0">
                <a:solidFill>
                  <a:srgbClr val="000000"/>
                </a:solidFill>
                <a:latin typeface="Calibri" pitchFamily="18"/>
                <a:ea typeface="Microsoft YaHei" pitchFamily="2"/>
                <a:cs typeface="Mangal" pitchFamily="2"/>
                <a:hlinkClick r:id="rId4"/>
              </a:rPr>
              <a:t>http</a:t>
            </a:r>
            <a:r>
              <a:rPr lang="en-US" sz="1200" dirty="0">
                <a:solidFill>
                  <a:srgbClr val="000000"/>
                </a:solidFill>
                <a:latin typeface="Calibri" pitchFamily="18"/>
                <a:ea typeface="Microsoft YaHei" pitchFamily="2"/>
                <a:cs typeface="Mangal" pitchFamily="2"/>
                <a:hlinkClick r:id="rId4"/>
              </a:rPr>
              <a:t>://</a:t>
            </a:r>
            <a:r>
              <a:rPr lang="en-US" sz="1200" dirty="0" smtClean="0">
                <a:solidFill>
                  <a:srgbClr val="000000"/>
                </a:solidFill>
                <a:latin typeface="Calibri" pitchFamily="18"/>
                <a:ea typeface="Microsoft YaHei" pitchFamily="2"/>
                <a:cs typeface="Mangal" pitchFamily="2"/>
                <a:hlinkClick r:id="rId4"/>
              </a:rPr>
              <a:t>www.sigmaaldrich.com/catalog/product/aldrich/295108?lang=en&amp;region=US</a:t>
            </a:r>
            <a:r>
              <a:rPr lang="en-US" sz="1200" dirty="0" smtClean="0">
                <a:solidFill>
                  <a:srgbClr val="000000"/>
                </a:solidFill>
                <a:latin typeface="Calibri" pitchFamily="18"/>
                <a:ea typeface="Microsoft YaHei" pitchFamily="2"/>
                <a:cs typeface="Mangal" pitchFamily="2"/>
              </a:rPr>
              <a:t>, Accessed 09/28/2015.</a:t>
            </a:r>
          </a:p>
          <a:p>
            <a:pPr lvl="0" algn="just">
              <a:buNone/>
            </a:pPr>
            <a:r>
              <a:rPr lang="en-US" sz="1200" b="0" i="0" u="none" strike="noStrike" kern="1200" spc="0" dirty="0" smtClean="0">
                <a:ln>
                  <a:noFill/>
                </a:ln>
                <a:solidFill>
                  <a:srgbClr val="000000"/>
                </a:solidFill>
                <a:latin typeface="Calibri" pitchFamily="18"/>
                <a:ea typeface="Microsoft YaHei" pitchFamily="2"/>
                <a:cs typeface="Mangal" pitchFamily="2"/>
              </a:rPr>
              <a:t> North, M. </a:t>
            </a:r>
            <a:r>
              <a:rPr lang="en-US" sz="1200" b="0" i="1" u="none" strike="noStrike" kern="1200" spc="0" dirty="0" smtClean="0">
                <a:ln>
                  <a:noFill/>
                </a:ln>
                <a:solidFill>
                  <a:srgbClr val="000000"/>
                </a:solidFill>
                <a:latin typeface="Calibri" pitchFamily="18"/>
                <a:ea typeface="Microsoft YaHei" pitchFamily="2"/>
                <a:cs typeface="Mangal" pitchFamily="2"/>
              </a:rPr>
              <a:t>Carbon Dioxide Utilization: Closing the Carbon Cycle</a:t>
            </a:r>
            <a:r>
              <a:rPr lang="en-US" sz="1200" b="0" u="none" strike="noStrike" kern="1200" spc="0" dirty="0" smtClean="0">
                <a:ln>
                  <a:noFill/>
                </a:ln>
                <a:solidFill>
                  <a:srgbClr val="000000"/>
                </a:solidFill>
                <a:latin typeface="Calibri" pitchFamily="18"/>
                <a:ea typeface="Microsoft YaHei" pitchFamily="2"/>
                <a:cs typeface="Mangal" pitchFamily="2"/>
              </a:rPr>
              <a:t>, </a:t>
            </a:r>
            <a:r>
              <a:rPr lang="en-US" sz="1200" b="1" u="none" strike="noStrike" kern="1200" spc="0" dirty="0" smtClean="0">
                <a:ln>
                  <a:noFill/>
                </a:ln>
                <a:solidFill>
                  <a:srgbClr val="000000"/>
                </a:solidFill>
                <a:latin typeface="Calibri" pitchFamily="18"/>
                <a:ea typeface="Microsoft YaHei" pitchFamily="2"/>
                <a:cs typeface="Mangal" pitchFamily="2"/>
              </a:rPr>
              <a:t>2014</a:t>
            </a:r>
            <a:r>
              <a:rPr lang="en-US" sz="1200" u="none" strike="noStrike" kern="1200" spc="0" dirty="0" smtClean="0">
                <a:ln>
                  <a:noFill/>
                </a:ln>
                <a:solidFill>
                  <a:srgbClr val="000000"/>
                </a:solidFill>
                <a:latin typeface="Calibri" pitchFamily="18"/>
                <a:ea typeface="Microsoft YaHei" pitchFamily="2"/>
                <a:cs typeface="Mangal" pitchFamily="2"/>
              </a:rPr>
              <a:t>, </a:t>
            </a:r>
            <a:r>
              <a:rPr lang="en-US" sz="1200" i="1" u="none" strike="noStrike" kern="1200" spc="0" dirty="0" smtClean="0">
                <a:ln>
                  <a:noFill/>
                </a:ln>
                <a:solidFill>
                  <a:srgbClr val="000000"/>
                </a:solidFill>
                <a:latin typeface="Calibri" pitchFamily="18"/>
                <a:ea typeface="Microsoft YaHei" pitchFamily="2"/>
                <a:cs typeface="Mangal" pitchFamily="2"/>
              </a:rPr>
              <a:t>Ch. </a:t>
            </a:r>
            <a:r>
              <a:rPr lang="en-US" sz="1200" i="1" dirty="0" smtClean="0">
                <a:solidFill>
                  <a:srgbClr val="000000"/>
                </a:solidFill>
                <a:latin typeface="Calibri" pitchFamily="18"/>
                <a:ea typeface="Microsoft YaHei" pitchFamily="2"/>
                <a:cs typeface="Mangal" pitchFamily="2"/>
              </a:rPr>
              <a:t>1</a:t>
            </a:r>
            <a:r>
              <a:rPr lang="en-US" sz="1200" dirty="0" smtClean="0">
                <a:solidFill>
                  <a:srgbClr val="000000"/>
                </a:solidFill>
                <a:latin typeface="Calibri" pitchFamily="18"/>
                <a:ea typeface="Microsoft YaHei" pitchFamily="2"/>
                <a:cs typeface="Mangal" pitchFamily="2"/>
              </a:rPr>
              <a:t>, </a:t>
            </a:r>
            <a:r>
              <a:rPr lang="en-US" sz="1200" dirty="0" err="1" smtClean="0">
                <a:solidFill>
                  <a:srgbClr val="000000"/>
                </a:solidFill>
                <a:latin typeface="Calibri" pitchFamily="18"/>
                <a:ea typeface="Microsoft YaHei" pitchFamily="2"/>
                <a:cs typeface="Mangal" pitchFamily="2"/>
              </a:rPr>
              <a:t>pgs</a:t>
            </a:r>
            <a:r>
              <a:rPr lang="en-US" sz="1200" dirty="0" smtClean="0">
                <a:solidFill>
                  <a:srgbClr val="000000"/>
                </a:solidFill>
                <a:latin typeface="Calibri" pitchFamily="18"/>
                <a:ea typeface="Microsoft YaHei" pitchFamily="2"/>
                <a:cs typeface="Mangal" pitchFamily="2"/>
              </a:rPr>
              <a:t> 3-17.</a:t>
            </a:r>
            <a:endParaRPr lang="en-US" sz="1200" b="0" i="0" u="none" strike="noStrike" kern="1200" spc="0" dirty="0">
              <a:ln>
                <a:noFill/>
              </a:ln>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5" cstate="print"/>
          <a:srcRect l="50943"/>
          <a:stretch>
            <a:fillRect/>
          </a:stretch>
        </p:blipFill>
        <p:spPr bwMode="auto">
          <a:xfrm>
            <a:off x="8178581" y="0"/>
            <a:ext cx="965419" cy="914400"/>
          </a:xfrm>
          <a:prstGeom prst="rect">
            <a:avLst/>
          </a:prstGeom>
          <a:noFill/>
        </p:spPr>
      </p:pic>
      <p:graphicFrame>
        <p:nvGraphicFramePr>
          <p:cNvPr id="5" name="Object 4"/>
          <p:cNvGraphicFramePr>
            <a:graphicFrameLocks noChangeAspect="1"/>
          </p:cNvGraphicFramePr>
          <p:nvPr>
            <p:extLst>
              <p:ext uri="{D42A27DB-BD31-4B8C-83A1-F6EECF244321}">
                <p14:modId xmlns:p14="http://schemas.microsoft.com/office/powerpoint/2010/main" val="1216036897"/>
              </p:ext>
            </p:extLst>
          </p:nvPr>
        </p:nvGraphicFramePr>
        <p:xfrm>
          <a:off x="3225680" y="1122320"/>
          <a:ext cx="2540000" cy="762000"/>
        </p:xfrm>
        <a:graphic>
          <a:graphicData uri="http://schemas.openxmlformats.org/presentationml/2006/ole">
            <mc:AlternateContent xmlns:mc="http://schemas.openxmlformats.org/markup-compatibility/2006">
              <mc:Choice xmlns:v="urn:schemas-microsoft-com:vml" Requires="v">
                <p:oleObj spid="_x0000_s10385" name="CS ChemDraw Drawing" r:id="rId6" imgW="508399" imgH="151787" progId="ChemDraw.Document.6.0">
                  <p:embed/>
                </p:oleObj>
              </mc:Choice>
              <mc:Fallback>
                <p:oleObj name="CS ChemDraw Drawing" r:id="rId6" imgW="508399" imgH="151787" progId="ChemDraw.Document.6.0">
                  <p:embed/>
                  <p:pic>
                    <p:nvPicPr>
                      <p:cNvPr id="0" name=""/>
                      <p:cNvPicPr/>
                      <p:nvPr/>
                    </p:nvPicPr>
                    <p:blipFill>
                      <a:blip r:embed="rId7"/>
                      <a:stretch>
                        <a:fillRect/>
                      </a:stretch>
                    </p:blipFill>
                    <p:spPr>
                      <a:xfrm>
                        <a:off x="3225680" y="1122320"/>
                        <a:ext cx="2540000" cy="762000"/>
                      </a:xfrm>
                      <a:prstGeom prst="rect">
                        <a:avLst/>
                      </a:prstGeom>
                    </p:spPr>
                  </p:pic>
                </p:oleObj>
              </mc:Fallback>
            </mc:AlternateContent>
          </a:graphicData>
        </a:graphic>
      </p:graphicFrame>
      <p:sp>
        <p:nvSpPr>
          <p:cNvPr id="7" name="TextBox 6"/>
          <p:cNvSpPr txBox="1"/>
          <p:nvPr/>
        </p:nvSpPr>
        <p:spPr>
          <a:xfrm>
            <a:off x="4597220" y="2612327"/>
            <a:ext cx="3288080" cy="369332"/>
          </a:xfrm>
          <a:prstGeom prst="rect">
            <a:avLst/>
          </a:prstGeom>
          <a:noFill/>
          <a:ln w="25400" cmpd="sng">
            <a:solidFill>
              <a:schemeClr val="accent6">
                <a:lumMod val="75000"/>
              </a:schemeClr>
            </a:solidFill>
          </a:ln>
        </p:spPr>
        <p:txBody>
          <a:bodyPr wrap="none" rtlCol="0">
            <a:spAutoFit/>
          </a:bodyPr>
          <a:lstStyle/>
          <a:p>
            <a:r>
              <a:rPr lang="en-US" dirty="0" smtClean="0"/>
              <a:t>Sigma-Aldrich Price: $276/227g…</a:t>
            </a:r>
            <a:endParaRPr lang="en-US" dirty="0"/>
          </a:p>
        </p:txBody>
      </p:sp>
      <p:sp>
        <p:nvSpPr>
          <p:cNvPr id="9" name="TextBox 8"/>
          <p:cNvSpPr txBox="1"/>
          <p:nvPr/>
        </p:nvSpPr>
        <p:spPr>
          <a:xfrm>
            <a:off x="4348794" y="3810677"/>
            <a:ext cx="3880806" cy="369332"/>
          </a:xfrm>
          <a:prstGeom prst="rect">
            <a:avLst/>
          </a:prstGeom>
          <a:noFill/>
          <a:ln w="25400" cmpd="sng">
            <a:solidFill>
              <a:schemeClr val="accent6">
                <a:lumMod val="75000"/>
              </a:schemeClr>
            </a:solidFill>
          </a:ln>
        </p:spPr>
        <p:txBody>
          <a:bodyPr wrap="none" rtlCol="0">
            <a:spAutoFit/>
          </a:bodyPr>
          <a:lstStyle/>
          <a:p>
            <a:r>
              <a:rPr lang="en-US" dirty="0" smtClean="0"/>
              <a:t>Generally considered chemically inert…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a:latin typeface="Perpetua" pitchFamily="18"/>
              </a:rPr>
              <a:t>Catalyzing Zn-C Bond Transfer to CO</a:t>
            </a:r>
            <a:r>
              <a:rPr lang="en-US" sz="4000" baseline="-25000" dirty="0">
                <a:latin typeface="Perpetua" pitchFamily="18"/>
              </a:rPr>
              <a:t>2</a:t>
            </a:r>
            <a:endParaRPr lang="en-US" sz="4000" dirty="0">
              <a:latin typeface="Perpetua" pitchFamily="18"/>
            </a:endParaRPr>
          </a:p>
        </p:txBody>
      </p:sp>
      <p:sp>
        <p:nvSpPr>
          <p:cNvPr id="3" name="Content Placeholder 2"/>
          <p:cNvSpPr txBox="1">
            <a:spLocks noGrp="1"/>
          </p:cNvSpPr>
          <p:nvPr>
            <p:ph type="body" idx="4294967295"/>
          </p:nvPr>
        </p:nvSpPr>
        <p:spPr>
          <a:xfrm>
            <a:off x="4343400" y="1219200"/>
            <a:ext cx="4190760" cy="5324456"/>
          </a:xfrm>
        </p:spPr>
        <p:txBody>
          <a:bodyPr>
            <a:normAutofit lnSpcReduction="10000"/>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Conditions require modification to port over to aryl zinc reagents;</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err="1" smtClean="0">
                <a:latin typeface="Agency FB" pitchFamily="34"/>
              </a:rPr>
              <a:t>Oshima</a:t>
            </a:r>
            <a:r>
              <a:rPr lang="en-US" sz="2000" dirty="0" smtClean="0">
                <a:latin typeface="Agency FB" pitchFamily="34"/>
              </a:rPr>
              <a:t> proposed a similar cycle, with Ni(0) formed </a:t>
            </a:r>
            <a:r>
              <a:rPr lang="en-US" sz="2000" i="1" dirty="0" smtClean="0">
                <a:latin typeface="Agency FB" pitchFamily="34"/>
              </a:rPr>
              <a:t>in situ</a:t>
            </a:r>
            <a:r>
              <a:rPr lang="en-US" sz="2000" dirty="0" smtClean="0">
                <a:latin typeface="Agency FB" pitchFamily="34"/>
              </a:rPr>
              <a:t> to allow coordination to CO</a:t>
            </a:r>
            <a:r>
              <a:rPr lang="en-US" sz="2000" baseline="-25000" dirty="0" smtClean="0">
                <a:latin typeface="Agency FB" pitchFamily="34"/>
              </a:rPr>
              <a:t>2</a:t>
            </a:r>
            <a:r>
              <a:rPr lang="en-US" sz="2000" dirty="0" smtClean="0">
                <a:latin typeface="Agency FB" pitchFamily="34"/>
              </a:rPr>
              <a:t>.</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Ochiai</a:t>
            </a:r>
            <a:r>
              <a:rPr lang="en-US" sz="1200" dirty="0" smtClean="0">
                <a:solidFill>
                  <a:srgbClr val="000000"/>
                </a:solidFill>
                <a:latin typeface="Calibri" pitchFamily="18"/>
                <a:ea typeface="Microsoft YaHei" pitchFamily="2"/>
                <a:cs typeface="Mangal" pitchFamily="2"/>
              </a:rPr>
              <a:t>, H.; Jang, M.; Hirano, K.; </a:t>
            </a:r>
            <a:r>
              <a:rPr lang="en-US" sz="1200" dirty="0" err="1" smtClean="0">
                <a:solidFill>
                  <a:srgbClr val="000000"/>
                </a:solidFill>
                <a:latin typeface="Calibri" pitchFamily="18"/>
                <a:ea typeface="Microsoft YaHei" pitchFamily="2"/>
                <a:cs typeface="Mangal" pitchFamily="2"/>
              </a:rPr>
              <a:t>Yorimitsu</a:t>
            </a:r>
            <a:r>
              <a:rPr lang="en-US" sz="1200" dirty="0" smtClean="0">
                <a:solidFill>
                  <a:srgbClr val="000000"/>
                </a:solidFill>
                <a:latin typeface="Calibri" pitchFamily="18"/>
                <a:ea typeface="Microsoft YaHei" pitchFamily="2"/>
                <a:cs typeface="Mangal" pitchFamily="2"/>
              </a:rPr>
              <a:t>, H.; </a:t>
            </a:r>
            <a:r>
              <a:rPr lang="en-US" sz="1200" dirty="0" err="1" smtClean="0">
                <a:solidFill>
                  <a:srgbClr val="000000"/>
                </a:solidFill>
                <a:latin typeface="Calibri" pitchFamily="18"/>
                <a:ea typeface="Microsoft YaHei" pitchFamily="2"/>
                <a:cs typeface="Mangal" pitchFamily="2"/>
              </a:rPr>
              <a:t>Oshima</a:t>
            </a:r>
            <a:r>
              <a:rPr lang="en-US" sz="1200" dirty="0" smtClean="0">
                <a:solidFill>
                  <a:srgbClr val="000000"/>
                </a:solidFill>
                <a:latin typeface="Calibri" pitchFamily="18"/>
                <a:ea typeface="Microsoft YaHei" pitchFamily="2"/>
                <a:cs typeface="Mangal" pitchFamily="2"/>
              </a:rPr>
              <a:t>, K. </a:t>
            </a:r>
            <a:r>
              <a:rPr lang="en-US" sz="1200" i="1" dirty="0" smtClean="0">
                <a:solidFill>
                  <a:srgbClr val="000000"/>
                </a:solidFill>
                <a:latin typeface="Calibri" pitchFamily="18"/>
                <a:ea typeface="Microsoft YaHei" pitchFamily="2"/>
                <a:cs typeface="Mangal" pitchFamily="2"/>
              </a:rPr>
              <a:t>Org. Lett.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2008</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10</a:t>
            </a:r>
            <a:r>
              <a:rPr lang="en-US" sz="1200" dirty="0" smtClean="0">
                <a:solidFill>
                  <a:srgbClr val="000000"/>
                </a:solidFill>
                <a:latin typeface="Calibri" pitchFamily="18"/>
                <a:ea typeface="Microsoft YaHei" pitchFamily="2"/>
                <a:cs typeface="Mangal" pitchFamily="2"/>
              </a:rPr>
              <a:t>, 2681.</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228600" y="1218600"/>
            <a:ext cx="4006800" cy="5303340"/>
          </a:xfrm>
          <a:prstGeom prst="rect">
            <a:avLst/>
          </a:prstGeom>
        </p:spPr>
      </p:pic>
      <p:pic>
        <p:nvPicPr>
          <p:cNvPr id="8" name="Picture 7"/>
          <p:cNvPicPr>
            <a:picLocks noChangeAspect="1"/>
          </p:cNvPicPr>
          <p:nvPr/>
        </p:nvPicPr>
        <p:blipFill>
          <a:blip r:embed="rId5"/>
          <a:stretch>
            <a:fillRect/>
          </a:stretch>
        </p:blipFill>
        <p:spPr>
          <a:xfrm>
            <a:off x="4393274" y="2052239"/>
            <a:ext cx="4203360" cy="1092420"/>
          </a:xfrm>
          <a:prstGeom prst="rect">
            <a:avLst/>
          </a:prstGeom>
        </p:spPr>
      </p:pic>
      <p:pic>
        <p:nvPicPr>
          <p:cNvPr id="9" name="Picture 8"/>
          <p:cNvPicPr>
            <a:picLocks noChangeAspect="1"/>
          </p:cNvPicPr>
          <p:nvPr/>
        </p:nvPicPr>
        <p:blipFill>
          <a:blip r:embed="rId6"/>
          <a:stretch>
            <a:fillRect/>
          </a:stretch>
        </p:blipFill>
        <p:spPr>
          <a:xfrm>
            <a:off x="4360320" y="3144659"/>
            <a:ext cx="4218480" cy="2343600"/>
          </a:xfrm>
          <a:prstGeom prst="rect">
            <a:avLst/>
          </a:prstGeom>
        </p:spPr>
      </p:pic>
    </p:spTree>
    <p:extLst>
      <p:ext uri="{BB962C8B-B14F-4D97-AF65-F5344CB8AC3E}">
        <p14:creationId xmlns:p14="http://schemas.microsoft.com/office/powerpoint/2010/main" val="2183635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a:latin typeface="Perpetua" pitchFamily="18"/>
              </a:rPr>
              <a:t>Catalyzing Zn-C Bond Transfer to CO</a:t>
            </a:r>
            <a:r>
              <a:rPr lang="en-US" sz="4000" baseline="-25000" dirty="0">
                <a:latin typeface="Perpetua" pitchFamily="18"/>
              </a:rPr>
              <a:t>2</a:t>
            </a:r>
            <a:endParaRPr lang="en-US" sz="4000" dirty="0">
              <a:latin typeface="Perpetua" pitchFamily="18"/>
            </a:endParaRPr>
          </a:p>
        </p:txBody>
      </p:sp>
      <p:sp>
        <p:nvSpPr>
          <p:cNvPr id="3" name="Content Placeholder 2"/>
          <p:cNvSpPr txBox="1">
            <a:spLocks noGrp="1"/>
          </p:cNvSpPr>
          <p:nvPr>
            <p:ph type="body" idx="4294967295"/>
          </p:nvPr>
        </p:nvSpPr>
        <p:spPr>
          <a:xfrm>
            <a:off x="304800" y="1219200"/>
            <a:ext cx="3962400" cy="5324456"/>
          </a:xfrm>
        </p:spPr>
        <p:txBody>
          <a:bodyPr>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Similar to their previous work, could Kimura’s</a:t>
            </a:r>
            <a:br>
              <a:rPr lang="en-US" sz="2000" dirty="0" smtClean="0">
                <a:latin typeface="Agency FB" pitchFamily="34"/>
              </a:rPr>
            </a:br>
            <a:r>
              <a:rPr lang="en-US" sz="2000" dirty="0" smtClean="0">
                <a:latin typeface="Agency FB" pitchFamily="34"/>
              </a:rPr>
              <a:t>group replace an aldehyde with CO</a:t>
            </a:r>
            <a:r>
              <a:rPr lang="en-US" sz="2000" baseline="-25000" dirty="0" smtClean="0">
                <a:latin typeface="Agency FB" pitchFamily="34"/>
              </a:rPr>
              <a:t>2 </a:t>
            </a:r>
            <a:r>
              <a:rPr lang="en-US" sz="2000" dirty="0" smtClean="0">
                <a:latin typeface="Agency FB" pitchFamily="34"/>
              </a:rPr>
              <a:t>during a multicomponent coupling?</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Mori, Y.; Mori, T.; Onodera, G.; Kimura, M. </a:t>
            </a:r>
            <a:r>
              <a:rPr lang="en-US" sz="1200" i="1" dirty="0" smtClean="0">
                <a:solidFill>
                  <a:srgbClr val="000000"/>
                </a:solidFill>
                <a:latin typeface="Calibri" pitchFamily="18"/>
                <a:ea typeface="Microsoft YaHei" pitchFamily="2"/>
                <a:cs typeface="Mangal" pitchFamily="2"/>
              </a:rPr>
              <a:t>Synthesis</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46</a:t>
            </a:r>
            <a:r>
              <a:rPr lang="en-US" sz="1200" dirty="0" smtClean="0">
                <a:solidFill>
                  <a:srgbClr val="000000"/>
                </a:solidFill>
                <a:latin typeface="Calibri" pitchFamily="18"/>
                <a:ea typeface="Microsoft YaHei" pitchFamily="2"/>
                <a:cs typeface="Mangal" pitchFamily="2"/>
              </a:rPr>
              <a:t>, 2287.</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11" name="Picture 10"/>
          <p:cNvPicPr>
            <a:picLocks noChangeAspect="1"/>
          </p:cNvPicPr>
          <p:nvPr/>
        </p:nvPicPr>
        <p:blipFill>
          <a:blip r:embed="rId4"/>
          <a:stretch>
            <a:fillRect/>
          </a:stretch>
        </p:blipFill>
        <p:spPr>
          <a:xfrm>
            <a:off x="4518410" y="1100368"/>
            <a:ext cx="4142880" cy="1897560"/>
          </a:xfrm>
          <a:prstGeom prst="rect">
            <a:avLst/>
          </a:prstGeom>
        </p:spPr>
      </p:pic>
      <p:pic>
        <p:nvPicPr>
          <p:cNvPr id="12" name="Picture 11"/>
          <p:cNvPicPr>
            <a:picLocks noChangeAspect="1"/>
          </p:cNvPicPr>
          <p:nvPr/>
        </p:nvPicPr>
        <p:blipFill>
          <a:blip r:embed="rId5"/>
          <a:stretch>
            <a:fillRect/>
          </a:stretch>
        </p:blipFill>
        <p:spPr>
          <a:xfrm>
            <a:off x="269132" y="1218600"/>
            <a:ext cx="4309200" cy="5329800"/>
          </a:xfrm>
          <a:prstGeom prst="rect">
            <a:avLst/>
          </a:prstGeom>
        </p:spPr>
      </p:pic>
      <p:pic>
        <p:nvPicPr>
          <p:cNvPr id="13" name="Picture 12"/>
          <p:cNvPicPr>
            <a:picLocks noChangeAspect="1"/>
          </p:cNvPicPr>
          <p:nvPr/>
        </p:nvPicPr>
        <p:blipFill>
          <a:blip r:embed="rId6"/>
          <a:stretch>
            <a:fillRect/>
          </a:stretch>
        </p:blipFill>
        <p:spPr>
          <a:xfrm>
            <a:off x="4666458" y="1903259"/>
            <a:ext cx="4218480" cy="4324320"/>
          </a:xfrm>
          <a:prstGeom prst="rect">
            <a:avLst/>
          </a:prstGeom>
        </p:spPr>
      </p:pic>
    </p:spTree>
    <p:extLst>
      <p:ext uri="{BB962C8B-B14F-4D97-AF65-F5344CB8AC3E}">
        <p14:creationId xmlns:p14="http://schemas.microsoft.com/office/powerpoint/2010/main" val="1799727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a:latin typeface="Perpetua" pitchFamily="18"/>
              </a:rPr>
              <a:t>Catalyzing Zn-C Bond Transfer to CO</a:t>
            </a:r>
            <a:r>
              <a:rPr lang="en-US" sz="4000" baseline="-25000" dirty="0">
                <a:latin typeface="Perpetua" pitchFamily="18"/>
              </a:rPr>
              <a:t>2</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Mori, Y.; Mori, T.; Onodera, G.; Kimura, M. </a:t>
            </a:r>
            <a:r>
              <a:rPr lang="en-US" sz="1200" i="1" dirty="0" smtClean="0">
                <a:solidFill>
                  <a:srgbClr val="000000"/>
                </a:solidFill>
                <a:latin typeface="Calibri" pitchFamily="18"/>
                <a:ea typeface="Microsoft YaHei" pitchFamily="2"/>
                <a:cs typeface="Mangal" pitchFamily="2"/>
              </a:rPr>
              <a:t>Synthesis</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46</a:t>
            </a:r>
            <a:r>
              <a:rPr lang="en-US" sz="1200" dirty="0" smtClean="0">
                <a:solidFill>
                  <a:srgbClr val="000000"/>
                </a:solidFill>
                <a:latin typeface="Calibri" pitchFamily="18"/>
                <a:ea typeface="Microsoft YaHei" pitchFamily="2"/>
                <a:cs typeface="Mangal" pitchFamily="2"/>
              </a:rPr>
              <a:t>, 2287.</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533400" y="1254268"/>
            <a:ext cx="4248720" cy="5276880"/>
          </a:xfrm>
          <a:prstGeom prst="rect">
            <a:avLst/>
          </a:prstGeom>
        </p:spPr>
      </p:pic>
      <p:pic>
        <p:nvPicPr>
          <p:cNvPr id="7" name="Picture 6"/>
          <p:cNvPicPr>
            <a:picLocks noChangeAspect="1"/>
          </p:cNvPicPr>
          <p:nvPr/>
        </p:nvPicPr>
        <p:blipFill>
          <a:blip r:embed="rId5"/>
          <a:stretch>
            <a:fillRect/>
          </a:stretch>
        </p:blipFill>
        <p:spPr>
          <a:xfrm>
            <a:off x="4782120" y="2317771"/>
            <a:ext cx="4248720" cy="3148740"/>
          </a:xfrm>
          <a:prstGeom prst="rect">
            <a:avLst/>
          </a:prstGeom>
        </p:spPr>
      </p:pic>
      <p:sp>
        <p:nvSpPr>
          <p:cNvPr id="14" name="TextBox 13"/>
          <p:cNvSpPr txBox="1"/>
          <p:nvPr/>
        </p:nvSpPr>
        <p:spPr>
          <a:xfrm>
            <a:off x="4808060" y="2057400"/>
            <a:ext cx="4222780" cy="3416320"/>
          </a:xfrm>
          <a:prstGeom prst="rect">
            <a:avLst/>
          </a:prstGeom>
          <a:noFill/>
          <a:ln w="25400" cmpd="sng">
            <a:solidFill>
              <a:schemeClr val="accent6">
                <a:lumMod val="75000"/>
              </a:schemeClr>
            </a:solidFill>
          </a:ln>
        </p:spPr>
        <p:txBody>
          <a:bodyPr wrap="square" rtlCol="0">
            <a:spAutoFit/>
          </a:bodyPr>
          <a:lstStyle/>
          <a:p>
            <a:r>
              <a:rPr lang="en-US" dirty="0" smtClean="0"/>
              <a:t>Proposed Mechanism</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05483057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Other Ni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437235"/>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First example of a Ni-Carbon species reacting with CO</a:t>
            </a:r>
            <a:r>
              <a:rPr lang="en-US" sz="2000" baseline="-25000" dirty="0" smtClean="0">
                <a:latin typeface="Agency FB" pitchFamily="34"/>
              </a:rPr>
              <a:t>2 </a:t>
            </a:r>
            <a:r>
              <a:rPr lang="en-US" sz="2000" dirty="0" smtClean="0">
                <a:latin typeface="Agency FB" pitchFamily="34"/>
              </a:rPr>
              <a:t>was reported in 1985;</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Pincer complexes sometimes require quite high barriers.</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just">
              <a:buNone/>
            </a:pPr>
            <a:r>
              <a:rPr lang="en-US" sz="1200" dirty="0" smtClean="0">
                <a:solidFill>
                  <a:srgbClr val="000000"/>
                </a:solidFill>
                <a:latin typeface="Calibri" pitchFamily="18"/>
                <a:ea typeface="Microsoft YaHei" pitchFamily="2"/>
                <a:cs typeface="Mangal" pitchFamily="2"/>
              </a:rPr>
              <a:t>Bennett, M. A.; </a:t>
            </a:r>
            <a:r>
              <a:rPr lang="en-US" sz="1200" dirty="0" err="1" smtClean="0">
                <a:solidFill>
                  <a:srgbClr val="000000"/>
                </a:solidFill>
                <a:latin typeface="Calibri" pitchFamily="18"/>
                <a:ea typeface="Microsoft YaHei" pitchFamily="2"/>
                <a:cs typeface="Mangal" pitchFamily="2"/>
              </a:rPr>
              <a:t>Hambley</a:t>
            </a:r>
            <a:r>
              <a:rPr lang="en-US" sz="1200" dirty="0" smtClean="0">
                <a:solidFill>
                  <a:srgbClr val="000000"/>
                </a:solidFill>
                <a:latin typeface="Calibri" pitchFamily="18"/>
                <a:ea typeface="Microsoft YaHei" pitchFamily="2"/>
                <a:cs typeface="Mangal" pitchFamily="2"/>
              </a:rPr>
              <a:t>, T. W.; Roberts, N. K.; Robertson, G. B. </a:t>
            </a:r>
            <a:r>
              <a:rPr lang="en-US" sz="1200" i="1" dirty="0" smtClean="0">
                <a:solidFill>
                  <a:srgbClr val="000000"/>
                </a:solidFill>
                <a:latin typeface="Calibri" pitchFamily="18"/>
                <a:ea typeface="Microsoft YaHei" pitchFamily="2"/>
                <a:cs typeface="Mangal" pitchFamily="2"/>
              </a:rPr>
              <a:t>Organometallics</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1985</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a:t>
            </a:r>
            <a:r>
              <a:rPr lang="en-US" sz="1200" dirty="0" smtClean="0">
                <a:solidFill>
                  <a:srgbClr val="000000"/>
                </a:solidFill>
                <a:latin typeface="Calibri" pitchFamily="18"/>
                <a:ea typeface="Microsoft YaHei" pitchFamily="2"/>
                <a:cs typeface="Mangal" pitchFamily="2"/>
              </a:rPr>
              <a:t>, 1992.</a:t>
            </a:r>
          </a:p>
          <a:p>
            <a:pPr algn="just">
              <a:buNone/>
            </a:pPr>
            <a:r>
              <a:rPr lang="en-US" sz="1200" dirty="0" err="1" smtClean="0">
                <a:solidFill>
                  <a:srgbClr val="000000"/>
                </a:solidFill>
                <a:latin typeface="Calibri" pitchFamily="18"/>
                <a:ea typeface="Microsoft YaHei" pitchFamily="2"/>
                <a:cs typeface="Mangal" pitchFamily="2"/>
              </a:rPr>
              <a:t>Schmeier</a:t>
            </a:r>
            <a:r>
              <a:rPr lang="en-US" sz="1200" dirty="0" smtClean="0">
                <a:solidFill>
                  <a:srgbClr val="000000"/>
                </a:solidFill>
                <a:latin typeface="Calibri" pitchFamily="18"/>
                <a:ea typeface="Microsoft YaHei" pitchFamily="2"/>
                <a:cs typeface="Mangal" pitchFamily="2"/>
              </a:rPr>
              <a:t>, T. J.; </a:t>
            </a:r>
            <a:r>
              <a:rPr lang="en-US" sz="1200" dirty="0" err="1" smtClean="0">
                <a:solidFill>
                  <a:srgbClr val="000000"/>
                </a:solidFill>
                <a:latin typeface="Calibri" pitchFamily="18"/>
                <a:ea typeface="Microsoft YaHei" pitchFamily="2"/>
                <a:cs typeface="Mangal" pitchFamily="2"/>
              </a:rPr>
              <a:t>Hazari</a:t>
            </a:r>
            <a:r>
              <a:rPr lang="en-US" sz="1200" dirty="0" smtClean="0">
                <a:solidFill>
                  <a:srgbClr val="000000"/>
                </a:solidFill>
                <a:latin typeface="Calibri" pitchFamily="18"/>
                <a:ea typeface="Microsoft YaHei" pitchFamily="2"/>
                <a:cs typeface="Mangal" pitchFamily="2"/>
              </a:rPr>
              <a:t>, N.; </a:t>
            </a:r>
            <a:r>
              <a:rPr lang="en-US" sz="1200" dirty="0" err="1" smtClean="0">
                <a:solidFill>
                  <a:srgbClr val="000000"/>
                </a:solidFill>
                <a:latin typeface="Calibri" pitchFamily="18"/>
                <a:ea typeface="Microsoft YaHei" pitchFamily="2"/>
                <a:cs typeface="Mangal" pitchFamily="2"/>
              </a:rPr>
              <a:t>Incarvito</a:t>
            </a:r>
            <a:r>
              <a:rPr lang="en-US" sz="1200" dirty="0" smtClean="0">
                <a:solidFill>
                  <a:srgbClr val="000000"/>
                </a:solidFill>
                <a:latin typeface="Calibri" pitchFamily="18"/>
                <a:ea typeface="Microsoft YaHei" pitchFamily="2"/>
                <a:cs typeface="Mangal" pitchFamily="2"/>
              </a:rPr>
              <a:t>, C. D.; </a:t>
            </a:r>
            <a:r>
              <a:rPr lang="en-US" sz="1200" dirty="0" err="1" smtClean="0">
                <a:solidFill>
                  <a:srgbClr val="000000"/>
                </a:solidFill>
                <a:latin typeface="Calibri" pitchFamily="18"/>
                <a:ea typeface="Microsoft YaHei" pitchFamily="2"/>
                <a:cs typeface="Mangal" pitchFamily="2"/>
              </a:rPr>
              <a:t>Raskatov</a:t>
            </a:r>
            <a:r>
              <a:rPr lang="en-US" sz="1200" dirty="0" smtClean="0">
                <a:solidFill>
                  <a:srgbClr val="000000"/>
                </a:solidFill>
                <a:latin typeface="Calibri" pitchFamily="18"/>
                <a:ea typeface="Microsoft YaHei" pitchFamily="2"/>
                <a:cs typeface="Mangal" pitchFamily="2"/>
              </a:rPr>
              <a:t>, J. A. </a:t>
            </a:r>
            <a:r>
              <a:rPr lang="en-US" sz="1200" i="1" dirty="0" smtClean="0">
                <a:solidFill>
                  <a:srgbClr val="000000"/>
                </a:solidFill>
                <a:latin typeface="Calibri" pitchFamily="18"/>
                <a:ea typeface="Microsoft YaHei" pitchFamily="2"/>
                <a:cs typeface="Mangal" pitchFamily="2"/>
              </a:rPr>
              <a:t>Chem. </a:t>
            </a:r>
            <a:r>
              <a:rPr lang="en-US" sz="1200" i="1" dirty="0" err="1" smtClean="0">
                <a:solidFill>
                  <a:srgbClr val="000000"/>
                </a:solidFill>
                <a:latin typeface="Calibri" pitchFamily="18"/>
                <a:ea typeface="Microsoft YaHei" pitchFamily="2"/>
                <a:cs typeface="Mangal" pitchFamily="2"/>
              </a:rPr>
              <a:t>Commun</a:t>
            </a:r>
            <a:r>
              <a:rPr lang="en-US" sz="1200" i="1" dirty="0" smtClean="0">
                <a:solidFill>
                  <a:srgbClr val="000000"/>
                </a:solidFill>
                <a:latin typeface="Calibri" pitchFamily="18"/>
                <a:ea typeface="Microsoft YaHei" pitchFamily="2"/>
                <a:cs typeface="Mangal" pitchFamily="2"/>
              </a:rPr>
              <a: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2011</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47</a:t>
            </a:r>
            <a:r>
              <a:rPr lang="en-US" sz="1200" dirty="0" smtClean="0">
                <a:solidFill>
                  <a:srgbClr val="000000"/>
                </a:solidFill>
                <a:latin typeface="Calibri" pitchFamily="18"/>
                <a:ea typeface="Microsoft YaHei" pitchFamily="2"/>
                <a:cs typeface="Mangal" pitchFamily="2"/>
              </a:rPr>
              <a:t>, 1824.</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4" cstate="print"/>
          <a:srcRect l="50943"/>
          <a:stretch>
            <a:fillRect/>
          </a:stretch>
        </p:blipFill>
        <p:spPr bwMode="auto">
          <a:xfrm>
            <a:off x="8178581" y="0"/>
            <a:ext cx="965419" cy="914400"/>
          </a:xfrm>
          <a:prstGeom prst="rect">
            <a:avLst/>
          </a:prstGeom>
          <a:noFill/>
        </p:spPr>
      </p:pic>
      <p:graphicFrame>
        <p:nvGraphicFramePr>
          <p:cNvPr id="9" name="Object 8"/>
          <p:cNvGraphicFramePr>
            <a:graphicFrameLocks noChangeAspect="1"/>
          </p:cNvGraphicFramePr>
          <p:nvPr>
            <p:extLst/>
          </p:nvPr>
        </p:nvGraphicFramePr>
        <p:xfrm>
          <a:off x="476655" y="4214730"/>
          <a:ext cx="3308350" cy="1441450"/>
        </p:xfrm>
        <a:graphic>
          <a:graphicData uri="http://schemas.openxmlformats.org/presentationml/2006/ole">
            <mc:AlternateContent xmlns:mc="http://schemas.openxmlformats.org/markup-compatibility/2006">
              <mc:Choice xmlns:v="urn:schemas-microsoft-com:vml" Requires="v">
                <p:oleObj spid="_x0000_s29770" name="CS ChemDraw Drawing" r:id="rId5" imgW="3308223" imgH="1441323" progId="ChemDraw.Document.6.0">
                  <p:embed/>
                </p:oleObj>
              </mc:Choice>
              <mc:Fallback>
                <p:oleObj name="CS ChemDraw Drawing" r:id="rId5" imgW="3308223" imgH="1441323" progId="ChemDraw.Document.6.0">
                  <p:embed/>
                  <p:pic>
                    <p:nvPicPr>
                      <p:cNvPr id="0" name=""/>
                      <p:cNvPicPr/>
                      <p:nvPr/>
                    </p:nvPicPr>
                    <p:blipFill>
                      <a:blip r:embed="rId6"/>
                      <a:stretch>
                        <a:fillRect/>
                      </a:stretch>
                    </p:blipFill>
                    <p:spPr>
                      <a:xfrm>
                        <a:off x="476655" y="4214730"/>
                        <a:ext cx="3308350" cy="1441450"/>
                      </a:xfrm>
                      <a:prstGeom prst="rect">
                        <a:avLst/>
                      </a:prstGeom>
                    </p:spPr>
                  </p:pic>
                </p:oleObj>
              </mc:Fallback>
            </mc:AlternateContent>
          </a:graphicData>
        </a:graphic>
      </p:graphicFrame>
      <p:pic>
        <p:nvPicPr>
          <p:cNvPr id="11" name="Picture 10"/>
          <p:cNvPicPr>
            <a:picLocks noChangeAspect="1"/>
          </p:cNvPicPr>
          <p:nvPr/>
        </p:nvPicPr>
        <p:blipFill>
          <a:blip r:embed="rId7"/>
          <a:stretch>
            <a:fillRect/>
          </a:stretch>
        </p:blipFill>
        <p:spPr>
          <a:xfrm>
            <a:off x="6408410" y="2379748"/>
            <a:ext cx="2252880" cy="4244940"/>
          </a:xfrm>
          <a:prstGeom prst="rect">
            <a:avLst/>
          </a:prstGeom>
        </p:spPr>
      </p:pic>
      <p:graphicFrame>
        <p:nvGraphicFramePr>
          <p:cNvPr id="5" name="Object 4"/>
          <p:cNvGraphicFramePr>
            <a:graphicFrameLocks noChangeAspect="1"/>
          </p:cNvGraphicFramePr>
          <p:nvPr>
            <p:extLst/>
          </p:nvPr>
        </p:nvGraphicFramePr>
        <p:xfrm>
          <a:off x="609600" y="1980721"/>
          <a:ext cx="6084887" cy="865187"/>
        </p:xfrm>
        <a:graphic>
          <a:graphicData uri="http://schemas.openxmlformats.org/presentationml/2006/ole">
            <mc:AlternateContent xmlns:mc="http://schemas.openxmlformats.org/markup-compatibility/2006">
              <mc:Choice xmlns:v="urn:schemas-microsoft-com:vml" Requires="v">
                <p:oleObj spid="_x0000_s29771" name="CS ChemDraw Drawing" r:id="rId8" imgW="6084951" imgH="865251" progId="ChemDraw.Document.6.0">
                  <p:embed/>
                </p:oleObj>
              </mc:Choice>
              <mc:Fallback>
                <p:oleObj name="CS ChemDraw Drawing" r:id="rId8" imgW="6084951" imgH="865251" progId="ChemDraw.Document.6.0">
                  <p:embed/>
                  <p:pic>
                    <p:nvPicPr>
                      <p:cNvPr id="0" name=""/>
                      <p:cNvPicPr/>
                      <p:nvPr/>
                    </p:nvPicPr>
                    <p:blipFill>
                      <a:blip r:embed="rId9"/>
                      <a:stretch>
                        <a:fillRect/>
                      </a:stretch>
                    </p:blipFill>
                    <p:spPr>
                      <a:xfrm>
                        <a:off x="609600" y="1980721"/>
                        <a:ext cx="6084887" cy="865187"/>
                      </a:xfrm>
                      <a:prstGeom prst="rect">
                        <a:avLst/>
                      </a:prstGeom>
                    </p:spPr>
                  </p:pic>
                </p:oleObj>
              </mc:Fallback>
            </mc:AlternateContent>
          </a:graphicData>
        </a:graphic>
      </p:graphicFrame>
      <p:pic>
        <p:nvPicPr>
          <p:cNvPr id="12" name="Picture 11"/>
          <p:cNvPicPr>
            <a:picLocks noChangeAspect="1"/>
          </p:cNvPicPr>
          <p:nvPr/>
        </p:nvPicPr>
        <p:blipFill>
          <a:blip r:embed="rId10"/>
          <a:stretch>
            <a:fillRect/>
          </a:stretch>
        </p:blipFill>
        <p:spPr>
          <a:xfrm>
            <a:off x="3946619" y="3657600"/>
            <a:ext cx="2377981" cy="2429927"/>
          </a:xfrm>
          <a:prstGeom prst="rect">
            <a:avLst/>
          </a:prstGeom>
        </p:spPr>
      </p:pic>
    </p:spTree>
    <p:extLst>
      <p:ext uri="{BB962C8B-B14F-4D97-AF65-F5344CB8AC3E}">
        <p14:creationId xmlns:p14="http://schemas.microsoft.com/office/powerpoint/2010/main" val="2956978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Other Ni-X Substrates</a:t>
            </a:r>
            <a:endParaRPr lang="en-US" sz="4000" dirty="0">
              <a:latin typeface="Perpetua" pitchFamily="18"/>
            </a:endParaRPr>
          </a:p>
        </p:txBody>
      </p:sp>
      <p:sp>
        <p:nvSpPr>
          <p:cNvPr id="3" name="Content Placeholder 2"/>
          <p:cNvSpPr txBox="1">
            <a:spLocks noGrp="1"/>
          </p:cNvSpPr>
          <p:nvPr>
            <p:ph type="body" idx="4294967295"/>
          </p:nvPr>
        </p:nvSpPr>
        <p:spPr>
          <a:xfrm>
            <a:off x="457200" y="13718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Schmeier</a:t>
            </a:r>
            <a:r>
              <a:rPr lang="en-US" sz="1200" dirty="0" smtClean="0">
                <a:solidFill>
                  <a:srgbClr val="000000"/>
                </a:solidFill>
                <a:latin typeface="Calibri" pitchFamily="18"/>
                <a:ea typeface="Microsoft YaHei" pitchFamily="2"/>
                <a:cs typeface="Mangal" pitchFamily="2"/>
              </a:rPr>
              <a:t>, T. J.; Nova, A.; </a:t>
            </a:r>
            <a:r>
              <a:rPr lang="en-US" sz="1200" dirty="0" err="1" smtClean="0">
                <a:solidFill>
                  <a:srgbClr val="000000"/>
                </a:solidFill>
                <a:latin typeface="Calibri" pitchFamily="18"/>
                <a:ea typeface="Microsoft YaHei" pitchFamily="2"/>
                <a:cs typeface="Mangal" pitchFamily="2"/>
              </a:rPr>
              <a:t>Hazari</a:t>
            </a:r>
            <a:r>
              <a:rPr lang="en-US" sz="1200" dirty="0" smtClean="0">
                <a:solidFill>
                  <a:srgbClr val="000000"/>
                </a:solidFill>
                <a:latin typeface="Calibri" pitchFamily="18"/>
                <a:ea typeface="Microsoft YaHei" pitchFamily="2"/>
                <a:cs typeface="Mangal" pitchFamily="2"/>
              </a:rPr>
              <a:t>, N.; </a:t>
            </a:r>
            <a:r>
              <a:rPr lang="en-US" sz="1200" dirty="0" err="1" smtClean="0">
                <a:solidFill>
                  <a:srgbClr val="000000"/>
                </a:solidFill>
                <a:latin typeface="Calibri" pitchFamily="18"/>
                <a:ea typeface="Microsoft YaHei" pitchFamily="2"/>
                <a:cs typeface="Mangal" pitchFamily="2"/>
              </a:rPr>
              <a:t>Maseras</a:t>
            </a:r>
            <a:r>
              <a:rPr lang="en-US" sz="1200" dirty="0" smtClean="0">
                <a:solidFill>
                  <a:srgbClr val="000000"/>
                </a:solidFill>
                <a:latin typeface="Calibri" pitchFamily="18"/>
                <a:ea typeface="Microsoft YaHei" pitchFamily="2"/>
                <a:cs typeface="Mangal" pitchFamily="2"/>
              </a:rPr>
              <a:t>, F. </a:t>
            </a:r>
            <a:r>
              <a:rPr lang="en-US" sz="1200" i="1" dirty="0" smtClean="0">
                <a:solidFill>
                  <a:srgbClr val="000000"/>
                </a:solidFill>
                <a:latin typeface="Calibri" pitchFamily="18"/>
                <a:ea typeface="Microsoft YaHei" pitchFamily="2"/>
                <a:cs typeface="Mangal" pitchFamily="2"/>
              </a:rPr>
              <a:t>Chem. Eur. J</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2012</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18</a:t>
            </a:r>
            <a:r>
              <a:rPr lang="en-US" sz="1200" dirty="0" smtClean="0">
                <a:solidFill>
                  <a:srgbClr val="000000"/>
                </a:solidFill>
                <a:latin typeface="Calibri" pitchFamily="18"/>
                <a:ea typeface="Microsoft YaHei" pitchFamily="2"/>
                <a:cs typeface="Mangal" pitchFamily="2"/>
              </a:rPr>
              <a:t>, 6915.</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304800" y="2133000"/>
            <a:ext cx="4445280" cy="3734640"/>
          </a:xfrm>
          <a:prstGeom prst="rect">
            <a:avLst/>
          </a:prstGeom>
        </p:spPr>
      </p:pic>
      <p:pic>
        <p:nvPicPr>
          <p:cNvPr id="9" name="Picture 8"/>
          <p:cNvPicPr>
            <a:picLocks noChangeAspect="1"/>
          </p:cNvPicPr>
          <p:nvPr/>
        </p:nvPicPr>
        <p:blipFill>
          <a:blip r:embed="rId5"/>
          <a:stretch>
            <a:fillRect/>
          </a:stretch>
        </p:blipFill>
        <p:spPr>
          <a:xfrm>
            <a:off x="4902480" y="4832968"/>
            <a:ext cx="3840480" cy="1791720"/>
          </a:xfrm>
          <a:prstGeom prst="rect">
            <a:avLst/>
          </a:prstGeom>
        </p:spPr>
      </p:pic>
      <p:pic>
        <p:nvPicPr>
          <p:cNvPr id="11" name="Picture 10"/>
          <p:cNvPicPr>
            <a:picLocks noChangeAspect="1"/>
          </p:cNvPicPr>
          <p:nvPr/>
        </p:nvPicPr>
        <p:blipFill>
          <a:blip r:embed="rId6"/>
          <a:stretch>
            <a:fillRect/>
          </a:stretch>
        </p:blipFill>
        <p:spPr>
          <a:xfrm>
            <a:off x="6911981" y="2472809"/>
            <a:ext cx="2150891" cy="2245320"/>
          </a:xfrm>
          <a:prstGeom prst="rect">
            <a:avLst/>
          </a:prstGeom>
        </p:spPr>
      </p:pic>
      <p:pic>
        <p:nvPicPr>
          <p:cNvPr id="12" name="Picture 11"/>
          <p:cNvPicPr>
            <a:picLocks noChangeAspect="1"/>
          </p:cNvPicPr>
          <p:nvPr/>
        </p:nvPicPr>
        <p:blipFill>
          <a:blip r:embed="rId7"/>
          <a:stretch>
            <a:fillRect/>
          </a:stretch>
        </p:blipFill>
        <p:spPr>
          <a:xfrm>
            <a:off x="4631351" y="1285617"/>
            <a:ext cx="2305924" cy="2133840"/>
          </a:xfrm>
          <a:prstGeom prst="rect">
            <a:avLst/>
          </a:prstGeom>
        </p:spPr>
      </p:pic>
    </p:spTree>
    <p:extLst>
      <p:ext uri="{BB962C8B-B14F-4D97-AF65-F5344CB8AC3E}">
        <p14:creationId xmlns:p14="http://schemas.microsoft.com/office/powerpoint/2010/main" val="2074582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Ni-Catalyzed Reactions with </a:t>
            </a:r>
            <a:r>
              <a:rPr lang="en-US" sz="4000" dirty="0" err="1" smtClean="0">
                <a:latin typeface="Perpetua" pitchFamily="18"/>
              </a:rPr>
              <a:t>Ar</a:t>
            </a:r>
            <a:r>
              <a:rPr lang="en-US" sz="4000" dirty="0" smtClean="0">
                <a:latin typeface="Perpetua" pitchFamily="18"/>
              </a:rPr>
              <a:t>-X and CO</a:t>
            </a:r>
            <a:r>
              <a:rPr lang="en-US" sz="4000" baseline="-25000" dirty="0" smtClean="0">
                <a:latin typeface="Perpetua" pitchFamily="18"/>
              </a:rPr>
              <a:t>2</a:t>
            </a:r>
            <a:endParaRPr lang="en-US" sz="4000" dirty="0">
              <a:latin typeface="Perpetua" pitchFamily="18"/>
            </a:endParaRPr>
          </a:p>
        </p:txBody>
      </p:sp>
      <p:sp>
        <p:nvSpPr>
          <p:cNvPr id="3" name="Content Placeholder 2"/>
          <p:cNvSpPr txBox="1">
            <a:spLocks noGrp="1"/>
          </p:cNvSpPr>
          <p:nvPr>
            <p:ph type="body" idx="4294967295"/>
          </p:nvPr>
        </p:nvSpPr>
        <p:spPr>
          <a:xfrm>
            <a:off x="457200" y="1447800"/>
            <a:ext cx="190500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Although a similar reaction was described for </a:t>
            </a:r>
            <a:r>
              <a:rPr lang="en-US" sz="2000" dirty="0" err="1" smtClean="0">
                <a:latin typeface="Agency FB" pitchFamily="34"/>
              </a:rPr>
              <a:t>Pd</a:t>
            </a:r>
            <a:r>
              <a:rPr lang="en-US" sz="2000" dirty="0" smtClean="0">
                <a:latin typeface="Agency FB" pitchFamily="34"/>
              </a:rPr>
              <a:t> in 2009, use of Ni allows for </a:t>
            </a:r>
            <a:r>
              <a:rPr lang="en-US" sz="2000" dirty="0" err="1" smtClean="0">
                <a:latin typeface="Agency FB" pitchFamily="34"/>
              </a:rPr>
              <a:t>Ar</a:t>
            </a:r>
            <a:r>
              <a:rPr lang="en-US" sz="2000" dirty="0" smtClean="0">
                <a:latin typeface="Agency FB" pitchFamily="34"/>
              </a:rPr>
              <a:t>-Cl to be used;</a:t>
            </a:r>
          </a:p>
          <a:p>
            <a:pPr marL="0" lvl="0" indent="0" algn="just">
              <a:spcBef>
                <a:spcPts val="638"/>
              </a:spcBef>
              <a:buClr>
                <a:srgbClr val="E46C0A"/>
              </a:buClr>
              <a:buFont typeface="Arial" pitchFamily="32"/>
              <a:buChar char="•"/>
            </a:pPr>
            <a:r>
              <a:rPr lang="en-US" sz="2000" dirty="0" smtClean="0">
                <a:latin typeface="Agency FB" pitchFamily="34"/>
              </a:rPr>
              <a:t>Mild conditions;</a:t>
            </a:r>
          </a:p>
          <a:p>
            <a:pPr marL="0" lvl="0" indent="0" algn="just">
              <a:spcBef>
                <a:spcPts val="638"/>
              </a:spcBef>
              <a:buClr>
                <a:srgbClr val="E46C0A"/>
              </a:buClr>
              <a:buFont typeface="Arial" pitchFamily="32"/>
              <a:buChar char="•"/>
            </a:pPr>
            <a:r>
              <a:rPr lang="en-US" sz="2000" dirty="0" err="1" smtClean="0">
                <a:latin typeface="Agency FB" pitchFamily="34"/>
              </a:rPr>
              <a:t>Homocoupling</a:t>
            </a:r>
            <a:r>
              <a:rPr lang="en-US" sz="2000" dirty="0" smtClean="0">
                <a:latin typeface="Agency FB" pitchFamily="34"/>
              </a:rPr>
              <a:t> generally less than with </a:t>
            </a:r>
            <a:r>
              <a:rPr lang="en-US" sz="2000" dirty="0" err="1" smtClean="0">
                <a:latin typeface="Agency FB" pitchFamily="34"/>
              </a:rPr>
              <a:t>Pd</a:t>
            </a:r>
            <a:r>
              <a:rPr lang="en-US" sz="2000" dirty="0" smtClean="0">
                <a:latin typeface="Agency FB" pitchFamily="34"/>
              </a:rPr>
              <a:t> catalyst.</a:t>
            </a: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Fujihara</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Nogi</a:t>
            </a:r>
            <a:r>
              <a:rPr lang="en-US" sz="1200" dirty="0" smtClean="0">
                <a:solidFill>
                  <a:srgbClr val="000000"/>
                </a:solidFill>
                <a:latin typeface="Calibri" pitchFamily="18"/>
                <a:ea typeface="Microsoft YaHei" pitchFamily="2"/>
                <a:cs typeface="Mangal" pitchFamily="2"/>
              </a:rPr>
              <a:t>, K.; Xu, T.; </a:t>
            </a:r>
            <a:r>
              <a:rPr lang="en-US" sz="1200" dirty="0" err="1" smtClean="0">
                <a:solidFill>
                  <a:srgbClr val="000000"/>
                </a:solidFill>
                <a:latin typeface="Calibri" pitchFamily="18"/>
                <a:ea typeface="Microsoft YaHei" pitchFamily="2"/>
                <a:cs typeface="Mangal" pitchFamily="2"/>
              </a:rPr>
              <a:t>Terao</a:t>
            </a:r>
            <a:r>
              <a:rPr lang="en-US" sz="1200" dirty="0" smtClean="0">
                <a:solidFill>
                  <a:srgbClr val="000000"/>
                </a:solidFill>
                <a:latin typeface="Calibri" pitchFamily="18"/>
                <a:ea typeface="Microsoft YaHei" pitchFamily="2"/>
                <a:cs typeface="Mangal" pitchFamily="2"/>
              </a:rPr>
              <a:t>, J.; Tsuji, Y.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2012</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134</a:t>
            </a:r>
            <a:r>
              <a:rPr lang="en-US" sz="1200" dirty="0" smtClean="0">
                <a:solidFill>
                  <a:srgbClr val="000000"/>
                </a:solidFill>
                <a:latin typeface="Calibri" pitchFamily="18"/>
                <a:ea typeface="Microsoft YaHei" pitchFamily="2"/>
                <a:cs typeface="Mangal" pitchFamily="2"/>
              </a:rPr>
              <a:t>, 9106.</a:t>
            </a:r>
            <a:endParaRPr lang="en-US" sz="1200" dirty="0">
              <a:solidFill>
                <a:srgbClr val="000000"/>
              </a:solidFill>
              <a:latin typeface="Calibri" pitchFamily="18"/>
              <a:ea typeface="Microsoft YaHei" pitchFamily="2"/>
              <a:cs typeface="Mangal" pitchFamily="2"/>
            </a:endParaRPr>
          </a:p>
        </p:txBody>
      </p:sp>
      <p:pic>
        <p:nvPicPr>
          <p:cNvPr id="7" name="Picture 6"/>
          <p:cNvPicPr>
            <a:picLocks noChangeAspect="1"/>
          </p:cNvPicPr>
          <p:nvPr/>
        </p:nvPicPr>
        <p:blipFill>
          <a:blip r:embed="rId4"/>
          <a:stretch>
            <a:fillRect/>
          </a:stretch>
        </p:blipFill>
        <p:spPr>
          <a:xfrm>
            <a:off x="2667000" y="1228976"/>
            <a:ext cx="4294080" cy="5314680"/>
          </a:xfrm>
          <a:prstGeom prst="rect">
            <a:avLst/>
          </a:prstGeom>
        </p:spPr>
      </p:pic>
    </p:spTree>
    <p:extLst>
      <p:ext uri="{BB962C8B-B14F-4D97-AF65-F5344CB8AC3E}">
        <p14:creationId xmlns:p14="http://schemas.microsoft.com/office/powerpoint/2010/main" val="2078382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Ni-Catalyzed Reactions with </a:t>
            </a:r>
            <a:r>
              <a:rPr lang="en-US" sz="4000" dirty="0" err="1" smtClean="0">
                <a:latin typeface="Perpetua" pitchFamily="18"/>
              </a:rPr>
              <a:t>Ar</a:t>
            </a:r>
            <a:r>
              <a:rPr lang="en-US" sz="4000" dirty="0" smtClean="0">
                <a:latin typeface="Perpetua" pitchFamily="18"/>
              </a:rPr>
              <a:t>-X and CO</a:t>
            </a:r>
            <a:r>
              <a:rPr lang="en-US" sz="4000" baseline="-25000" dirty="0" smtClean="0">
                <a:latin typeface="Perpetua" pitchFamily="18"/>
              </a:rPr>
              <a:t>2</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Fujihara</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Nogi</a:t>
            </a:r>
            <a:r>
              <a:rPr lang="en-US" sz="1200" dirty="0" smtClean="0">
                <a:solidFill>
                  <a:srgbClr val="000000"/>
                </a:solidFill>
                <a:latin typeface="Calibri" pitchFamily="18"/>
                <a:ea typeface="Microsoft YaHei" pitchFamily="2"/>
                <a:cs typeface="Mangal" pitchFamily="2"/>
              </a:rPr>
              <a:t>, K.; Xu, T.; </a:t>
            </a:r>
            <a:r>
              <a:rPr lang="en-US" sz="1200" dirty="0" err="1" smtClean="0">
                <a:solidFill>
                  <a:srgbClr val="000000"/>
                </a:solidFill>
                <a:latin typeface="Calibri" pitchFamily="18"/>
                <a:ea typeface="Microsoft YaHei" pitchFamily="2"/>
                <a:cs typeface="Mangal" pitchFamily="2"/>
              </a:rPr>
              <a:t>Terao</a:t>
            </a:r>
            <a:r>
              <a:rPr lang="en-US" sz="1200" dirty="0" smtClean="0">
                <a:solidFill>
                  <a:srgbClr val="000000"/>
                </a:solidFill>
                <a:latin typeface="Calibri" pitchFamily="18"/>
                <a:ea typeface="Microsoft YaHei" pitchFamily="2"/>
                <a:cs typeface="Mangal" pitchFamily="2"/>
              </a:rPr>
              <a:t>, J.; Tsuji, Y.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2012</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134</a:t>
            </a:r>
            <a:r>
              <a:rPr lang="en-US" sz="1200" dirty="0" smtClean="0">
                <a:solidFill>
                  <a:srgbClr val="000000"/>
                </a:solidFill>
                <a:latin typeface="Calibri" pitchFamily="18"/>
                <a:ea typeface="Microsoft YaHei" pitchFamily="2"/>
                <a:cs typeface="Mangal" pitchFamily="2"/>
              </a:rPr>
              <a:t>, 9106.</a:t>
            </a:r>
            <a:endParaRPr lang="en-US" sz="1200" dirty="0">
              <a:solidFill>
                <a:srgbClr val="000000"/>
              </a:solidFill>
              <a:latin typeface="Calibri" pitchFamily="18"/>
              <a:ea typeface="Microsoft YaHei" pitchFamily="2"/>
              <a:cs typeface="Mangal" pitchFamily="2"/>
            </a:endParaRPr>
          </a:p>
        </p:txBody>
      </p:sp>
      <p:pic>
        <p:nvPicPr>
          <p:cNvPr id="8" name="Picture 7"/>
          <p:cNvPicPr>
            <a:picLocks noChangeAspect="1"/>
          </p:cNvPicPr>
          <p:nvPr/>
        </p:nvPicPr>
        <p:blipFill rotWithShape="1">
          <a:blip r:embed="rId4"/>
          <a:srcRect t="1" b="42021"/>
          <a:stretch/>
        </p:blipFill>
        <p:spPr>
          <a:xfrm>
            <a:off x="381000" y="1031368"/>
            <a:ext cx="4399920" cy="5623560"/>
          </a:xfrm>
          <a:prstGeom prst="rect">
            <a:avLst/>
          </a:prstGeom>
        </p:spPr>
      </p:pic>
      <p:pic>
        <p:nvPicPr>
          <p:cNvPr id="11" name="Picture 10"/>
          <p:cNvPicPr>
            <a:picLocks noChangeAspect="1"/>
          </p:cNvPicPr>
          <p:nvPr/>
        </p:nvPicPr>
        <p:blipFill rotWithShape="1">
          <a:blip r:embed="rId4"/>
          <a:srcRect l="1044" t="57917" r="-1044" b="-15895"/>
          <a:stretch/>
        </p:blipFill>
        <p:spPr>
          <a:xfrm>
            <a:off x="4540205" y="1132904"/>
            <a:ext cx="4399920" cy="5623560"/>
          </a:xfrm>
          <a:prstGeom prst="rect">
            <a:avLst/>
          </a:prstGeom>
        </p:spPr>
      </p:pic>
      <p:pic>
        <p:nvPicPr>
          <p:cNvPr id="12" name="Picture 11"/>
          <p:cNvPicPr>
            <a:picLocks noChangeAspect="1"/>
          </p:cNvPicPr>
          <p:nvPr/>
        </p:nvPicPr>
        <p:blipFill>
          <a:blip r:embed="rId5"/>
          <a:stretch>
            <a:fillRect/>
          </a:stretch>
        </p:blipFill>
        <p:spPr>
          <a:xfrm>
            <a:off x="4648200" y="3657600"/>
            <a:ext cx="3946320" cy="2233980"/>
          </a:xfrm>
          <a:prstGeom prst="rect">
            <a:avLst/>
          </a:prstGeom>
          <a:ln w="25400">
            <a:solidFill>
              <a:schemeClr val="accent6">
                <a:lumMod val="75000"/>
              </a:schemeClr>
            </a:solidFill>
          </a:ln>
        </p:spPr>
      </p:pic>
    </p:spTree>
    <p:extLst>
      <p:ext uri="{BB962C8B-B14F-4D97-AF65-F5344CB8AC3E}">
        <p14:creationId xmlns:p14="http://schemas.microsoft.com/office/powerpoint/2010/main" val="1168636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Ni-Catalyzed Reactions with </a:t>
            </a:r>
            <a:r>
              <a:rPr lang="en-US" sz="4000" dirty="0" err="1" smtClean="0">
                <a:latin typeface="Perpetua" pitchFamily="18"/>
              </a:rPr>
              <a:t>Ar</a:t>
            </a:r>
            <a:r>
              <a:rPr lang="en-US" sz="4000" dirty="0" smtClean="0">
                <a:latin typeface="Perpetua" pitchFamily="18"/>
              </a:rPr>
              <a:t>-X and CO</a:t>
            </a:r>
            <a:r>
              <a:rPr lang="en-US" sz="4000" baseline="-25000" dirty="0" smtClean="0">
                <a:latin typeface="Perpetua" pitchFamily="18"/>
              </a:rPr>
              <a:t>2</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Fujihara</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Nogi</a:t>
            </a:r>
            <a:r>
              <a:rPr lang="en-US" sz="1200" dirty="0" smtClean="0">
                <a:solidFill>
                  <a:srgbClr val="000000"/>
                </a:solidFill>
                <a:latin typeface="Calibri" pitchFamily="18"/>
                <a:ea typeface="Microsoft YaHei" pitchFamily="2"/>
                <a:cs typeface="Mangal" pitchFamily="2"/>
              </a:rPr>
              <a:t>, K.; Xu, T.; </a:t>
            </a:r>
            <a:r>
              <a:rPr lang="en-US" sz="1200" dirty="0" err="1" smtClean="0">
                <a:solidFill>
                  <a:srgbClr val="000000"/>
                </a:solidFill>
                <a:latin typeface="Calibri" pitchFamily="18"/>
                <a:ea typeface="Microsoft YaHei" pitchFamily="2"/>
                <a:cs typeface="Mangal" pitchFamily="2"/>
              </a:rPr>
              <a:t>Terao</a:t>
            </a:r>
            <a:r>
              <a:rPr lang="en-US" sz="1200" dirty="0" smtClean="0">
                <a:solidFill>
                  <a:srgbClr val="000000"/>
                </a:solidFill>
                <a:latin typeface="Calibri" pitchFamily="18"/>
                <a:ea typeface="Microsoft YaHei" pitchFamily="2"/>
                <a:cs typeface="Mangal" pitchFamily="2"/>
              </a:rPr>
              <a:t>, J.; Tsuji, Y.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2012</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134</a:t>
            </a:r>
            <a:r>
              <a:rPr lang="en-US" sz="1200" dirty="0" smtClean="0">
                <a:solidFill>
                  <a:srgbClr val="000000"/>
                </a:solidFill>
                <a:latin typeface="Calibri" pitchFamily="18"/>
                <a:ea typeface="Microsoft YaHei" pitchFamily="2"/>
                <a:cs typeface="Mangal" pitchFamily="2"/>
              </a:rPr>
              <a:t>, 9106.</a:t>
            </a:r>
            <a:endParaRPr lang="en-US" sz="1200" dirty="0">
              <a:solidFill>
                <a:srgbClr val="000000"/>
              </a:solidFill>
              <a:latin typeface="Calibri" pitchFamily="18"/>
              <a:ea typeface="Microsoft YaHei" pitchFamily="2"/>
              <a:cs typeface="Mangal" pitchFamily="2"/>
            </a:endParaRPr>
          </a:p>
        </p:txBody>
      </p:sp>
      <p:pic>
        <p:nvPicPr>
          <p:cNvPr id="3" name="Picture 2"/>
          <p:cNvPicPr>
            <a:picLocks noChangeAspect="1"/>
          </p:cNvPicPr>
          <p:nvPr/>
        </p:nvPicPr>
        <p:blipFill>
          <a:blip r:embed="rId4"/>
          <a:stretch>
            <a:fillRect/>
          </a:stretch>
        </p:blipFill>
        <p:spPr>
          <a:xfrm>
            <a:off x="457200" y="2027902"/>
            <a:ext cx="4021920" cy="3012660"/>
          </a:xfrm>
          <a:prstGeom prst="rect">
            <a:avLst/>
          </a:prstGeom>
        </p:spPr>
      </p:pic>
      <p:pic>
        <p:nvPicPr>
          <p:cNvPr id="5" name="Picture 4"/>
          <p:cNvPicPr>
            <a:picLocks noChangeAspect="1"/>
          </p:cNvPicPr>
          <p:nvPr/>
        </p:nvPicPr>
        <p:blipFill>
          <a:blip r:embed="rId5"/>
          <a:stretch>
            <a:fillRect/>
          </a:stretch>
        </p:blipFill>
        <p:spPr>
          <a:xfrm>
            <a:off x="4800600" y="1980721"/>
            <a:ext cx="3628800" cy="3042900"/>
          </a:xfrm>
          <a:prstGeom prst="rect">
            <a:avLst/>
          </a:prstGeom>
        </p:spPr>
      </p:pic>
    </p:spTree>
    <p:extLst>
      <p:ext uri="{BB962C8B-B14F-4D97-AF65-F5344CB8AC3E}">
        <p14:creationId xmlns:p14="http://schemas.microsoft.com/office/powerpoint/2010/main" val="1998816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More Ni-Catalyzed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4480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Screening suggests that highly electron rich ligands are needed!</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León, T.; Correa, A.; Martin, R.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2013</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135</a:t>
            </a:r>
            <a:r>
              <a:rPr lang="en-US" sz="1200" dirty="0" smtClean="0">
                <a:solidFill>
                  <a:srgbClr val="000000"/>
                </a:solidFill>
                <a:latin typeface="Calibri" pitchFamily="18"/>
                <a:ea typeface="Microsoft YaHei" pitchFamily="2"/>
                <a:cs typeface="Mangal" pitchFamily="2"/>
              </a:rPr>
              <a:t>, 1221.</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457200" y="1886880"/>
            <a:ext cx="4248720" cy="4437720"/>
          </a:xfrm>
          <a:prstGeom prst="rect">
            <a:avLst/>
          </a:prstGeom>
        </p:spPr>
      </p:pic>
      <p:pic>
        <p:nvPicPr>
          <p:cNvPr id="8" name="Picture 7"/>
          <p:cNvPicPr>
            <a:picLocks noChangeAspect="1"/>
          </p:cNvPicPr>
          <p:nvPr/>
        </p:nvPicPr>
        <p:blipFill>
          <a:blip r:embed="rId5"/>
          <a:stretch>
            <a:fillRect/>
          </a:stretch>
        </p:blipFill>
        <p:spPr>
          <a:xfrm>
            <a:off x="4705920" y="2133000"/>
            <a:ext cx="4263840" cy="3912300"/>
          </a:xfrm>
          <a:prstGeom prst="rect">
            <a:avLst/>
          </a:prstGeom>
        </p:spPr>
      </p:pic>
    </p:spTree>
    <p:extLst>
      <p:ext uri="{BB962C8B-B14F-4D97-AF65-F5344CB8AC3E}">
        <p14:creationId xmlns:p14="http://schemas.microsoft.com/office/powerpoint/2010/main" val="3080851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More Ni-Catalyzed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4480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Mechanistic studies suggest a Ni(I) intermediate is at play!</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León, T.; Correa, A.; Martin, R.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2013</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135</a:t>
            </a:r>
            <a:r>
              <a:rPr lang="en-US" sz="1200" dirty="0" smtClean="0">
                <a:solidFill>
                  <a:srgbClr val="000000"/>
                </a:solidFill>
                <a:latin typeface="Calibri" pitchFamily="18"/>
                <a:ea typeface="Microsoft YaHei" pitchFamily="2"/>
                <a:cs typeface="Mangal" pitchFamily="2"/>
              </a:rPr>
              <a:t>, 1221.</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a:blip r:embed="rId4"/>
          <a:stretch>
            <a:fillRect/>
          </a:stretch>
        </p:blipFill>
        <p:spPr>
          <a:xfrm>
            <a:off x="228600" y="2362200"/>
            <a:ext cx="4490640" cy="3405780"/>
          </a:xfrm>
          <a:prstGeom prst="rect">
            <a:avLst/>
          </a:prstGeom>
        </p:spPr>
      </p:pic>
      <p:pic>
        <p:nvPicPr>
          <p:cNvPr id="9" name="Picture 8"/>
          <p:cNvPicPr>
            <a:picLocks noChangeAspect="1"/>
          </p:cNvPicPr>
          <p:nvPr/>
        </p:nvPicPr>
        <p:blipFill>
          <a:blip r:embed="rId5"/>
          <a:stretch>
            <a:fillRect/>
          </a:stretch>
        </p:blipFill>
        <p:spPr>
          <a:xfrm>
            <a:off x="4707208" y="1904760"/>
            <a:ext cx="4263840" cy="4082400"/>
          </a:xfrm>
          <a:prstGeom prst="rect">
            <a:avLst/>
          </a:prstGeom>
        </p:spPr>
      </p:pic>
    </p:spTree>
    <p:extLst>
      <p:ext uri="{BB962C8B-B14F-4D97-AF65-F5344CB8AC3E}">
        <p14:creationId xmlns:p14="http://schemas.microsoft.com/office/powerpoint/2010/main" val="179623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Discovery</a:t>
            </a:r>
            <a:endParaRPr lang="en-US" sz="4000" dirty="0">
              <a:latin typeface="Perpetua" pitchFamily="18"/>
            </a:endParaRPr>
          </a:p>
        </p:txBody>
      </p:sp>
      <p:sp>
        <p:nvSpPr>
          <p:cNvPr id="3" name="Content Placeholder 2"/>
          <p:cNvSpPr txBox="1">
            <a:spLocks noGrp="1"/>
          </p:cNvSpPr>
          <p:nvPr>
            <p:ph type="body" idx="4294967295"/>
          </p:nvPr>
        </p:nvSpPr>
        <p:spPr>
          <a:xfrm>
            <a:off x="457200" y="685798"/>
            <a:ext cx="8076960" cy="6019801"/>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Carbon dioxide was the first discrete gas to be isolated and described;</a:t>
            </a:r>
          </a:p>
          <a:p>
            <a:pPr marL="0" lvl="0" indent="0" algn="just">
              <a:spcBef>
                <a:spcPts val="638"/>
              </a:spcBef>
              <a:buClr>
                <a:srgbClr val="E46C0A"/>
              </a:buClr>
              <a:buFont typeface="Arial" pitchFamily="32"/>
              <a:buChar char="•"/>
            </a:pPr>
            <a:r>
              <a:rPr lang="en-US" sz="2000" dirty="0" smtClean="0">
                <a:latin typeface="Agency FB" pitchFamily="34"/>
              </a:rPr>
              <a:t>The first observation of carbon dioxide was made by a Flemish chemist, Jan Baptist van </a:t>
            </a:r>
            <a:r>
              <a:rPr lang="en-US" sz="2000" dirty="0" err="1" smtClean="0">
                <a:latin typeface="Agency FB" pitchFamily="34"/>
              </a:rPr>
              <a:t>Helmont</a:t>
            </a:r>
            <a:r>
              <a:rPr lang="en-US" sz="2000" dirty="0" smtClean="0">
                <a:latin typeface="Agency FB" pitchFamily="34"/>
              </a:rPr>
              <a:t>, around the year 1640;</a:t>
            </a:r>
          </a:p>
          <a:p>
            <a:pPr marL="0" lvl="0" indent="0" algn="just">
              <a:spcBef>
                <a:spcPts val="638"/>
              </a:spcBef>
              <a:buClr>
                <a:srgbClr val="E46C0A"/>
              </a:buClr>
              <a:buFont typeface="Arial" pitchFamily="32"/>
              <a:buChar char="•"/>
            </a:pPr>
            <a:r>
              <a:rPr lang="en-US" sz="2000" dirty="0" err="1" smtClean="0">
                <a:latin typeface="Agency FB" pitchFamily="34"/>
              </a:rPr>
              <a:t>Helmont</a:t>
            </a:r>
            <a:r>
              <a:rPr lang="en-US" sz="2000" dirty="0" smtClean="0">
                <a:latin typeface="Agency FB" pitchFamily="34"/>
              </a:rPr>
              <a:t> burned charcoal, and postulated that an </a:t>
            </a:r>
            <a:r>
              <a:rPr lang="en-US" sz="2000" i="1" dirty="0" smtClean="0">
                <a:latin typeface="Agency FB" pitchFamily="34"/>
              </a:rPr>
              <a:t>invisible</a:t>
            </a:r>
            <a:r>
              <a:rPr lang="en-US" sz="2000" dirty="0" smtClean="0">
                <a:latin typeface="Agency FB" pitchFamily="34"/>
              </a:rPr>
              <a:t> substance must account for the loss of mass;</a:t>
            </a:r>
          </a:p>
          <a:p>
            <a:pPr marL="0" lvl="0" indent="0" algn="just">
              <a:spcBef>
                <a:spcPts val="638"/>
              </a:spcBef>
              <a:buClr>
                <a:srgbClr val="E46C0A"/>
              </a:buClr>
              <a:buFont typeface="Arial" pitchFamily="32"/>
              <a:buChar char="•"/>
            </a:pPr>
            <a:r>
              <a:rPr lang="en-US" sz="2000" dirty="0" err="1" smtClean="0">
                <a:latin typeface="Agency FB" pitchFamily="34"/>
              </a:rPr>
              <a:t>Helmont</a:t>
            </a:r>
            <a:r>
              <a:rPr lang="en-US" sz="2000" dirty="0" smtClean="0">
                <a:latin typeface="Agency FB" pitchFamily="34"/>
              </a:rPr>
              <a:t> also correctly suggested that this gas was the same as that given off by fermentation;</a:t>
            </a:r>
          </a:p>
          <a:p>
            <a:pPr marL="0" lvl="0" indent="0" algn="just">
              <a:spcBef>
                <a:spcPts val="638"/>
              </a:spcBef>
              <a:buClr>
                <a:srgbClr val="E46C0A"/>
              </a:buClr>
              <a:buFont typeface="Arial" pitchFamily="32"/>
              <a:buChar char="•"/>
            </a:pPr>
            <a:r>
              <a:rPr lang="en-US" sz="2000" dirty="0" smtClean="0">
                <a:latin typeface="Agency FB" pitchFamily="34"/>
              </a:rPr>
              <a:t>Joseph Black and Joseph Priestly also studied the much denser </a:t>
            </a:r>
            <a:r>
              <a:rPr lang="en-US" sz="2000" i="1" dirty="0" smtClean="0">
                <a:latin typeface="Agency FB" pitchFamily="34"/>
              </a:rPr>
              <a:t>Fixed Air</a:t>
            </a:r>
            <a:r>
              <a:rPr lang="en-US" sz="2000" dirty="0" smtClean="0">
                <a:latin typeface="Agency FB" pitchFamily="34"/>
              </a:rPr>
              <a:t>, and discovered many ways to produce it from lime and chalk;</a:t>
            </a:r>
          </a:p>
          <a:p>
            <a:pPr marL="0" lvl="0" indent="0" algn="just">
              <a:spcBef>
                <a:spcPts val="638"/>
              </a:spcBef>
              <a:buClr>
                <a:srgbClr val="E46C0A"/>
              </a:buClr>
              <a:buFont typeface="Arial" pitchFamily="32"/>
              <a:buChar char="•"/>
            </a:pPr>
            <a:r>
              <a:rPr lang="en-US" sz="2000" dirty="0" smtClean="0">
                <a:latin typeface="Agency FB" pitchFamily="34"/>
              </a:rPr>
              <a:t>Surprisingly, liquid CO</a:t>
            </a:r>
            <a:r>
              <a:rPr lang="en-US" sz="2000" baseline="-25000" dirty="0" smtClean="0">
                <a:latin typeface="Agency FB" pitchFamily="34"/>
              </a:rPr>
              <a:t>2</a:t>
            </a:r>
            <a:r>
              <a:rPr lang="en-US" sz="2000" dirty="0" smtClean="0">
                <a:latin typeface="Agency FB" pitchFamily="34"/>
              </a:rPr>
              <a:t> was first described in 1823, while </a:t>
            </a:r>
            <a:r>
              <a:rPr lang="en-US" sz="2000" i="1" dirty="0" smtClean="0">
                <a:latin typeface="Agency FB" pitchFamily="34"/>
              </a:rPr>
              <a:t>dry ice</a:t>
            </a:r>
            <a:r>
              <a:rPr lang="en-US" sz="2000" dirty="0" smtClean="0">
                <a:latin typeface="Agency FB" pitchFamily="34"/>
              </a:rPr>
              <a:t> was not reported until 1835 </a:t>
            </a:r>
            <a:r>
              <a:rPr lang="en-US" sz="2000" dirty="0">
                <a:latin typeface="Agency FB" pitchFamily="34"/>
              </a:rPr>
              <a:t>by Adrien-Jean-Pierre </a:t>
            </a:r>
            <a:r>
              <a:rPr lang="en-US" sz="2000" dirty="0" err="1" smtClean="0">
                <a:latin typeface="Agency FB" pitchFamily="34"/>
              </a:rPr>
              <a:t>Thilorier</a:t>
            </a:r>
            <a:r>
              <a:rPr lang="en-US" sz="2000" dirty="0" smtClean="0">
                <a:latin typeface="Agency FB" pitchFamily="34"/>
              </a:rPr>
              <a:t>.</a:t>
            </a: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r>
              <a:rPr lang="en-US" sz="1200" dirty="0">
                <a:solidFill>
                  <a:srgbClr val="000000"/>
                </a:solidFill>
                <a:latin typeface="Calibri" pitchFamily="18"/>
                <a:ea typeface="Microsoft YaHei" pitchFamily="2"/>
                <a:cs typeface="Mangal" pitchFamily="2"/>
                <a:hlinkClick r:id="rId3"/>
              </a:rPr>
              <a:t>https://</a:t>
            </a:r>
            <a:r>
              <a:rPr lang="en-US" sz="1200" dirty="0" smtClean="0">
                <a:solidFill>
                  <a:srgbClr val="000000"/>
                </a:solidFill>
                <a:latin typeface="Calibri" pitchFamily="18"/>
                <a:ea typeface="Microsoft YaHei" pitchFamily="2"/>
                <a:cs typeface="Mangal" pitchFamily="2"/>
                <a:hlinkClick r:id="rId3"/>
              </a:rPr>
              <a:t>en.wikipedia.org/wiki/Carbon_dioxide</a:t>
            </a:r>
            <a:r>
              <a:rPr lang="en-US" sz="1200" dirty="0" smtClean="0">
                <a:solidFill>
                  <a:srgbClr val="000000"/>
                </a:solidFill>
                <a:latin typeface="Calibri" pitchFamily="18"/>
                <a:ea typeface="Microsoft YaHei" pitchFamily="2"/>
                <a:cs typeface="Mangal" pitchFamily="2"/>
              </a:rPr>
              <a:t>, Accessed 9/28/2015</a:t>
            </a:r>
            <a:endParaRPr lang="en-US" sz="1200" b="0" i="0" u="none" strike="noStrike" kern="1200" spc="0" dirty="0">
              <a:ln>
                <a:noFill/>
              </a:ln>
              <a:solidFill>
                <a:srgbClr val="000000"/>
              </a:solidFill>
              <a:latin typeface="Calibri" pitchFamily="18"/>
              <a:ea typeface="Microsoft YaHei" pitchFamily="2"/>
              <a:cs typeface="Mangal" pitchFamily="2"/>
            </a:endParaRPr>
          </a:p>
          <a:p>
            <a:pPr lvl="0" algn="just">
              <a:buNone/>
            </a:pPr>
            <a:r>
              <a:rPr lang="fr-FR" sz="1200" dirty="0" err="1" smtClean="0"/>
              <a:t>Thilorier</a:t>
            </a:r>
            <a:r>
              <a:rPr lang="fr-FR" sz="1200" dirty="0" smtClean="0"/>
              <a:t>, A. </a:t>
            </a:r>
            <a:r>
              <a:rPr lang="fr-FR" sz="1200" i="1" dirty="0" smtClean="0"/>
              <a:t>Comptes Rendus Hebdomadaires </a:t>
            </a:r>
            <a:r>
              <a:rPr lang="fr-FR" sz="1200" i="1" dirty="0"/>
              <a:t>des </a:t>
            </a:r>
            <a:r>
              <a:rPr lang="fr-FR" sz="1200" i="1" dirty="0" smtClean="0"/>
              <a:t>Séances </a:t>
            </a:r>
            <a:r>
              <a:rPr lang="fr-FR" sz="1200" i="1" dirty="0"/>
              <a:t>de l'Académie des </a:t>
            </a:r>
            <a:r>
              <a:rPr lang="fr-FR" sz="1200" i="1" dirty="0" smtClean="0"/>
              <a:t>Sciences</a:t>
            </a:r>
            <a:r>
              <a:rPr lang="fr-FR" sz="1200" dirty="0"/>
              <a:t>, </a:t>
            </a:r>
            <a:r>
              <a:rPr lang="fr-FR" sz="1200" b="1" dirty="0" smtClean="0"/>
              <a:t>1835</a:t>
            </a:r>
            <a:r>
              <a:rPr lang="fr-FR" sz="1200" dirty="0" smtClean="0"/>
              <a:t>, </a:t>
            </a:r>
            <a:r>
              <a:rPr lang="fr-FR" sz="1200" i="1" dirty="0" smtClean="0"/>
              <a:t>1</a:t>
            </a:r>
            <a:r>
              <a:rPr lang="fr-FR" sz="1200" dirty="0" smtClean="0"/>
              <a:t>, 194</a:t>
            </a:r>
            <a:r>
              <a:rPr lang="en-US" sz="1200" b="0" i="0" u="none" strike="noStrike" kern="1200" spc="0" dirty="0" smtClean="0">
                <a:ln>
                  <a:noFill/>
                </a:ln>
                <a:solidFill>
                  <a:srgbClr val="000000"/>
                </a:solidFill>
                <a:latin typeface="Calibri" pitchFamily="18"/>
                <a:ea typeface="Microsoft YaHei" pitchFamily="2"/>
                <a:cs typeface="Mangal" pitchFamily="2"/>
              </a:rPr>
              <a:t>.</a:t>
            </a:r>
            <a:endParaRPr lang="en-US" sz="1200" b="0" i="0" u="none" strike="noStrike" kern="1200" spc="0" dirty="0">
              <a:ln>
                <a:noFill/>
              </a:ln>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4" cstate="print"/>
          <a:srcRect l="50943"/>
          <a:stretch>
            <a:fillRect/>
          </a:stretch>
        </p:blipFill>
        <p:spPr bwMode="auto">
          <a:xfrm>
            <a:off x="8178581" y="0"/>
            <a:ext cx="965419" cy="914400"/>
          </a:xfrm>
          <a:prstGeom prst="rect">
            <a:avLst/>
          </a:prstGeom>
          <a:noFill/>
        </p:spPr>
      </p:pic>
    </p:spTree>
    <p:extLst>
      <p:ext uri="{BB962C8B-B14F-4D97-AF65-F5344CB8AC3E}">
        <p14:creationId xmlns:p14="http://schemas.microsoft.com/office/powerpoint/2010/main" val="31594253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Last Ni-Catalyzed Reaction!</a:t>
            </a:r>
            <a:endParaRPr lang="en-US" sz="4000" dirty="0">
              <a:latin typeface="Perpetua" pitchFamily="18"/>
            </a:endParaRPr>
          </a:p>
        </p:txBody>
      </p:sp>
      <p:sp>
        <p:nvSpPr>
          <p:cNvPr id="3" name="Content Placeholder 2"/>
          <p:cNvSpPr txBox="1">
            <a:spLocks noGrp="1"/>
          </p:cNvSpPr>
          <p:nvPr>
            <p:ph type="body" idx="4294967295"/>
          </p:nvPr>
        </p:nvSpPr>
        <p:spPr>
          <a:xfrm>
            <a:off x="457200" y="14480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Tsuji showed an interesting </a:t>
            </a:r>
            <a:r>
              <a:rPr lang="en-US" sz="2000" dirty="0" err="1" smtClean="0">
                <a:latin typeface="Agency FB" pitchFamily="34"/>
              </a:rPr>
              <a:t>dicarboxylation</a:t>
            </a:r>
            <a:r>
              <a:rPr lang="en-US" sz="2000" dirty="0" smtClean="0">
                <a:latin typeface="Agency FB" pitchFamily="34"/>
              </a:rPr>
              <a:t> coupled with dehydration to give anhydrides.</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Fujihara</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Horimoto</a:t>
            </a:r>
            <a:r>
              <a:rPr lang="en-US" sz="1200" dirty="0" smtClean="0">
                <a:solidFill>
                  <a:srgbClr val="000000"/>
                </a:solidFill>
                <a:latin typeface="Calibri" pitchFamily="18"/>
                <a:ea typeface="Microsoft YaHei" pitchFamily="2"/>
                <a:cs typeface="Mangal" pitchFamily="2"/>
              </a:rPr>
              <a:t>, Y.; </a:t>
            </a:r>
            <a:r>
              <a:rPr lang="en-US" sz="1200" dirty="0" err="1" smtClean="0">
                <a:solidFill>
                  <a:srgbClr val="000000"/>
                </a:solidFill>
                <a:latin typeface="Calibri" pitchFamily="18"/>
                <a:ea typeface="Microsoft YaHei" pitchFamily="2"/>
                <a:cs typeface="Mangal" pitchFamily="2"/>
              </a:rPr>
              <a:t>Mizoe</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Sayyed</a:t>
            </a:r>
            <a:r>
              <a:rPr lang="en-US" sz="1200" dirty="0" smtClean="0">
                <a:solidFill>
                  <a:srgbClr val="000000"/>
                </a:solidFill>
                <a:latin typeface="Calibri" pitchFamily="18"/>
                <a:ea typeface="Microsoft YaHei" pitchFamily="2"/>
                <a:cs typeface="Mangal" pitchFamily="2"/>
              </a:rPr>
              <a:t>, F. B.; </a:t>
            </a:r>
            <a:r>
              <a:rPr lang="en-US" sz="1200" dirty="0" err="1" smtClean="0">
                <a:solidFill>
                  <a:srgbClr val="000000"/>
                </a:solidFill>
                <a:latin typeface="Calibri" pitchFamily="18"/>
                <a:ea typeface="Microsoft YaHei" pitchFamily="2"/>
                <a:cs typeface="Mangal" pitchFamily="2"/>
              </a:rPr>
              <a:t>Tani</a:t>
            </a:r>
            <a:r>
              <a:rPr lang="en-US" sz="1200" dirty="0" smtClean="0">
                <a:solidFill>
                  <a:srgbClr val="000000"/>
                </a:solidFill>
                <a:latin typeface="Calibri" pitchFamily="18"/>
                <a:ea typeface="Microsoft YaHei" pitchFamily="2"/>
                <a:cs typeface="Mangal" pitchFamily="2"/>
              </a:rPr>
              <a:t>, Y.; </a:t>
            </a:r>
            <a:r>
              <a:rPr lang="en-US" sz="1200" dirty="0" err="1" smtClean="0">
                <a:solidFill>
                  <a:srgbClr val="000000"/>
                </a:solidFill>
                <a:latin typeface="Calibri" pitchFamily="18"/>
                <a:ea typeface="Microsoft YaHei" pitchFamily="2"/>
                <a:cs typeface="Mangal" pitchFamily="2"/>
              </a:rPr>
              <a:t>Terao</a:t>
            </a:r>
            <a:r>
              <a:rPr lang="en-US" sz="1200" dirty="0" smtClean="0">
                <a:solidFill>
                  <a:srgbClr val="000000"/>
                </a:solidFill>
                <a:latin typeface="Calibri" pitchFamily="18"/>
                <a:ea typeface="Microsoft YaHei" pitchFamily="2"/>
                <a:cs typeface="Mangal" pitchFamily="2"/>
              </a:rPr>
              <a:t>, J.; </a:t>
            </a:r>
            <a:r>
              <a:rPr lang="en-US" sz="1200" dirty="0" err="1" smtClean="0">
                <a:solidFill>
                  <a:srgbClr val="000000"/>
                </a:solidFill>
                <a:latin typeface="Calibri" pitchFamily="18"/>
                <a:ea typeface="Microsoft YaHei" pitchFamily="2"/>
                <a:cs typeface="Mangal" pitchFamily="2"/>
              </a:rPr>
              <a:t>Sakaki</a:t>
            </a:r>
            <a:r>
              <a:rPr lang="en-US" sz="1200" dirty="0" smtClean="0">
                <a:solidFill>
                  <a:srgbClr val="000000"/>
                </a:solidFill>
                <a:latin typeface="Calibri" pitchFamily="18"/>
                <a:ea typeface="Microsoft YaHei" pitchFamily="2"/>
                <a:cs typeface="Mangal" pitchFamily="2"/>
              </a:rPr>
              <a:t>, S.; Tsuji, Y. </a:t>
            </a:r>
            <a:r>
              <a:rPr lang="en-US" sz="1200" i="1" dirty="0" smtClean="0">
                <a:solidFill>
                  <a:srgbClr val="000000"/>
                </a:solidFill>
                <a:latin typeface="Calibri" pitchFamily="18"/>
                <a:ea typeface="Microsoft YaHei" pitchFamily="2"/>
                <a:cs typeface="Mangal" pitchFamily="2"/>
              </a:rPr>
              <a:t>Org. Lett.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16</a:t>
            </a:r>
            <a:r>
              <a:rPr lang="en-US" sz="1200" dirty="0" smtClean="0">
                <a:solidFill>
                  <a:srgbClr val="000000"/>
                </a:solidFill>
                <a:latin typeface="Calibri" pitchFamily="18"/>
                <a:ea typeface="Microsoft YaHei" pitchFamily="2"/>
                <a:cs typeface="Mangal" pitchFamily="2"/>
              </a:rPr>
              <a:t>, 4960.</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11" name="Picture 10"/>
          <p:cNvPicPr>
            <a:picLocks noChangeAspect="1"/>
          </p:cNvPicPr>
          <p:nvPr/>
        </p:nvPicPr>
        <p:blipFill>
          <a:blip r:embed="rId4"/>
          <a:stretch>
            <a:fillRect/>
          </a:stretch>
        </p:blipFill>
        <p:spPr>
          <a:xfrm>
            <a:off x="533400" y="1994760"/>
            <a:ext cx="3885840" cy="748440"/>
          </a:xfrm>
          <a:prstGeom prst="rect">
            <a:avLst/>
          </a:prstGeom>
        </p:spPr>
      </p:pic>
      <p:pic>
        <p:nvPicPr>
          <p:cNvPr id="7" name="Picture 6"/>
          <p:cNvPicPr>
            <a:picLocks noChangeAspect="1"/>
          </p:cNvPicPr>
          <p:nvPr/>
        </p:nvPicPr>
        <p:blipFill>
          <a:blip r:embed="rId5"/>
          <a:stretch>
            <a:fillRect/>
          </a:stretch>
        </p:blipFill>
        <p:spPr>
          <a:xfrm>
            <a:off x="4864612" y="1818296"/>
            <a:ext cx="3313969" cy="4800600"/>
          </a:xfrm>
          <a:prstGeom prst="rect">
            <a:avLst/>
          </a:prstGeom>
        </p:spPr>
      </p:pic>
      <p:pic>
        <p:nvPicPr>
          <p:cNvPr id="8" name="Picture 7"/>
          <p:cNvPicPr>
            <a:picLocks noChangeAspect="1"/>
          </p:cNvPicPr>
          <p:nvPr/>
        </p:nvPicPr>
        <p:blipFill rotWithShape="1">
          <a:blip r:embed="rId6"/>
          <a:srcRect t="-8333" b="461"/>
          <a:stretch/>
        </p:blipFill>
        <p:spPr>
          <a:xfrm>
            <a:off x="447040" y="2834640"/>
            <a:ext cx="4184744" cy="3749040"/>
          </a:xfrm>
          <a:prstGeom prst="rect">
            <a:avLst/>
          </a:prstGeom>
          <a:ln w="25400">
            <a:solidFill>
              <a:schemeClr val="accent6">
                <a:lumMod val="75000"/>
              </a:schemeClr>
            </a:solidFill>
          </a:ln>
        </p:spPr>
      </p:pic>
      <p:sp>
        <p:nvSpPr>
          <p:cNvPr id="9" name="TextBox 8"/>
          <p:cNvSpPr txBox="1"/>
          <p:nvPr/>
        </p:nvSpPr>
        <p:spPr>
          <a:xfrm>
            <a:off x="533400" y="2895600"/>
            <a:ext cx="1765548" cy="307777"/>
          </a:xfrm>
          <a:prstGeom prst="rect">
            <a:avLst/>
          </a:prstGeom>
          <a:noFill/>
        </p:spPr>
        <p:txBody>
          <a:bodyPr wrap="none" rtlCol="0">
            <a:spAutoFit/>
          </a:bodyPr>
          <a:lstStyle/>
          <a:p>
            <a:r>
              <a:rPr lang="en-US" sz="1400" dirty="0" smtClean="0"/>
              <a:t>Proposed Mechanism</a:t>
            </a:r>
            <a:endParaRPr lang="en-US" sz="1400" dirty="0"/>
          </a:p>
        </p:txBody>
      </p:sp>
    </p:spTree>
    <p:extLst>
      <p:ext uri="{BB962C8B-B14F-4D97-AF65-F5344CB8AC3E}">
        <p14:creationId xmlns:p14="http://schemas.microsoft.com/office/powerpoint/2010/main" val="1000971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err="1" smtClean="0">
                <a:latin typeface="Perpetua" pitchFamily="18"/>
              </a:rPr>
              <a:t>Pd</a:t>
            </a:r>
            <a:r>
              <a:rPr lang="en-US" sz="4000" dirty="0" smtClean="0">
                <a:latin typeface="Perpetua" pitchFamily="18"/>
              </a:rPr>
              <a:t>-Catalyzed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4480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err="1" smtClean="0">
                <a:latin typeface="Agency FB" pitchFamily="34"/>
              </a:rPr>
              <a:t>Pd</a:t>
            </a:r>
            <a:r>
              <a:rPr lang="en-US" sz="2000" dirty="0" smtClean="0">
                <a:latin typeface="Agency FB" pitchFamily="34"/>
              </a:rPr>
              <a:t> less reactive than Ni in general for carboxylation reactions.</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r>
              <a:rPr lang="en-US" sz="1200" b="0" i="0" u="none" strike="noStrike" kern="1200" spc="0" dirty="0" smtClean="0">
                <a:ln>
                  <a:noFill/>
                </a:ln>
                <a:solidFill>
                  <a:srgbClr val="000000"/>
                </a:solidFill>
                <a:latin typeface="Calibri" pitchFamily="18"/>
                <a:ea typeface="Microsoft YaHei" pitchFamily="2"/>
                <a:cs typeface="Mangal" pitchFamily="2"/>
              </a:rPr>
              <a:t>Yu, D.; </a:t>
            </a:r>
            <a:r>
              <a:rPr lang="en-US" sz="1200" b="0" i="0" u="none" strike="noStrike" kern="1200" spc="0" dirty="0" err="1" smtClean="0">
                <a:ln>
                  <a:noFill/>
                </a:ln>
                <a:solidFill>
                  <a:srgbClr val="000000"/>
                </a:solidFill>
                <a:latin typeface="Calibri" pitchFamily="18"/>
                <a:ea typeface="Microsoft YaHei" pitchFamily="2"/>
                <a:cs typeface="Mangal" pitchFamily="2"/>
              </a:rPr>
              <a:t>Teong</a:t>
            </a:r>
            <a:r>
              <a:rPr lang="en-US" sz="1200" b="0" i="0" u="none" strike="noStrike" kern="1200" spc="0" dirty="0" smtClean="0">
                <a:ln>
                  <a:noFill/>
                </a:ln>
                <a:solidFill>
                  <a:srgbClr val="000000"/>
                </a:solidFill>
                <a:latin typeface="Calibri" pitchFamily="18"/>
                <a:ea typeface="Microsoft YaHei" pitchFamily="2"/>
                <a:cs typeface="Mangal" pitchFamily="2"/>
              </a:rPr>
              <a:t>, S. P.; Zhang, Y. </a:t>
            </a:r>
            <a:r>
              <a:rPr lang="en-US" sz="1200" b="0" i="1" u="none" strike="noStrike" kern="1200" spc="0" dirty="0" err="1" smtClean="0">
                <a:ln>
                  <a:noFill/>
                </a:ln>
                <a:solidFill>
                  <a:srgbClr val="000000"/>
                </a:solidFill>
                <a:latin typeface="Calibri" pitchFamily="18"/>
                <a:ea typeface="Microsoft YaHei" pitchFamily="2"/>
                <a:cs typeface="Mangal" pitchFamily="2"/>
              </a:rPr>
              <a:t>Coord</a:t>
            </a:r>
            <a:r>
              <a:rPr lang="en-US" sz="1200" b="0" i="1" u="none" strike="noStrike" kern="1200" spc="0" dirty="0" smtClean="0">
                <a:ln>
                  <a:noFill/>
                </a:ln>
                <a:solidFill>
                  <a:srgbClr val="000000"/>
                </a:solidFill>
                <a:latin typeface="Calibri" pitchFamily="18"/>
                <a:ea typeface="Microsoft YaHei" pitchFamily="2"/>
                <a:cs typeface="Mangal" pitchFamily="2"/>
              </a:rPr>
              <a:t>. Chem. Rev.</a:t>
            </a:r>
            <a:r>
              <a:rPr lang="en-US" sz="1200" b="0" u="none" strike="noStrike" kern="1200" spc="0" dirty="0" smtClean="0">
                <a:ln>
                  <a:noFill/>
                </a:ln>
                <a:solidFill>
                  <a:srgbClr val="000000"/>
                </a:solidFill>
                <a:latin typeface="Calibri" pitchFamily="18"/>
                <a:ea typeface="Microsoft YaHei" pitchFamily="2"/>
                <a:cs typeface="Mangal" pitchFamily="2"/>
              </a:rPr>
              <a:t>, </a:t>
            </a:r>
            <a:r>
              <a:rPr lang="en-US" sz="1200" b="1" u="none" strike="noStrike" kern="1200" spc="0" dirty="0" smtClean="0">
                <a:ln>
                  <a:noFill/>
                </a:ln>
                <a:solidFill>
                  <a:srgbClr val="000000"/>
                </a:solidFill>
                <a:latin typeface="Calibri" pitchFamily="18"/>
                <a:ea typeface="Microsoft YaHei" pitchFamily="2"/>
                <a:cs typeface="Mangal" pitchFamily="2"/>
              </a:rPr>
              <a:t>2015</a:t>
            </a:r>
            <a:r>
              <a:rPr lang="en-US" sz="1200" u="none" strike="noStrike" kern="1200" spc="0" dirty="0" smtClean="0">
                <a:ln>
                  <a:noFill/>
                </a:ln>
                <a:solidFill>
                  <a:srgbClr val="000000"/>
                </a:solidFill>
                <a:latin typeface="Calibri" pitchFamily="18"/>
                <a:ea typeface="Microsoft YaHei" pitchFamily="2"/>
                <a:cs typeface="Mangal" pitchFamily="2"/>
              </a:rPr>
              <a:t>, </a:t>
            </a:r>
            <a:r>
              <a:rPr lang="en-US" sz="1200" i="1" u="none" strike="noStrike" kern="1200" spc="0" dirty="0" smtClean="0">
                <a:ln>
                  <a:noFill/>
                </a:ln>
                <a:solidFill>
                  <a:srgbClr val="000000"/>
                </a:solidFill>
                <a:latin typeface="Calibri" pitchFamily="18"/>
                <a:ea typeface="Microsoft YaHei" pitchFamily="2"/>
                <a:cs typeface="Mangal" pitchFamily="2"/>
              </a:rPr>
              <a:t>293</a:t>
            </a:r>
            <a:r>
              <a:rPr lang="en-US" sz="1200" u="none" strike="noStrike" kern="1200" spc="0" dirty="0" smtClean="0">
                <a:ln>
                  <a:noFill/>
                </a:ln>
                <a:solidFill>
                  <a:srgbClr val="000000"/>
                </a:solidFill>
                <a:latin typeface="Calibri" pitchFamily="18"/>
                <a:ea typeface="Microsoft YaHei" pitchFamily="2"/>
                <a:cs typeface="Mangal" pitchFamily="2"/>
              </a:rPr>
              <a:t>, 279.</a:t>
            </a: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Johansson, R.; Wendt, O. F. </a:t>
            </a:r>
            <a:r>
              <a:rPr lang="en-US" sz="1200" i="1" dirty="0" smtClean="0">
                <a:solidFill>
                  <a:srgbClr val="000000"/>
                </a:solidFill>
                <a:latin typeface="Calibri" pitchFamily="18"/>
                <a:ea typeface="Microsoft YaHei" pitchFamily="2"/>
                <a:cs typeface="Mangal" pitchFamily="2"/>
              </a:rPr>
              <a:t>Dalton Trans</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2007</a:t>
            </a:r>
            <a:r>
              <a:rPr lang="en-US" sz="1200" dirty="0" smtClean="0">
                <a:solidFill>
                  <a:srgbClr val="000000"/>
                </a:solidFill>
                <a:latin typeface="Calibri" pitchFamily="18"/>
                <a:ea typeface="Microsoft YaHei" pitchFamily="2"/>
                <a:cs typeface="Mangal" pitchFamily="2"/>
              </a:rPr>
              <a:t>, 488.</a:t>
            </a:r>
          </a:p>
          <a:p>
            <a:pPr algn="just">
              <a:buNone/>
            </a:pPr>
            <a:r>
              <a:rPr lang="en-US" sz="1200" dirty="0" err="1" smtClean="0">
                <a:solidFill>
                  <a:srgbClr val="000000"/>
                </a:solidFill>
                <a:latin typeface="Calibri" pitchFamily="18"/>
                <a:ea typeface="Microsoft YaHei" pitchFamily="2"/>
                <a:cs typeface="Mangal" pitchFamily="2"/>
              </a:rPr>
              <a:t>Carrea</a:t>
            </a:r>
            <a:r>
              <a:rPr lang="en-US" sz="1200" dirty="0" smtClean="0">
                <a:solidFill>
                  <a:srgbClr val="000000"/>
                </a:solidFill>
                <a:latin typeface="Calibri" pitchFamily="18"/>
                <a:ea typeface="Microsoft YaHei" pitchFamily="2"/>
                <a:cs typeface="Mangal" pitchFamily="2"/>
              </a:rPr>
              <a:t>, A.; Martin, R.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2009</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131</a:t>
            </a:r>
            <a:r>
              <a:rPr lang="en-US" sz="1200" dirty="0" smtClean="0">
                <a:solidFill>
                  <a:srgbClr val="000000"/>
                </a:solidFill>
                <a:latin typeface="Calibri" pitchFamily="18"/>
                <a:ea typeface="Microsoft YaHei" pitchFamily="2"/>
                <a:cs typeface="Mangal" pitchFamily="2"/>
              </a:rPr>
              <a:t>, 15974.</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30722" name="Picture 2" descr="Wendt's pincer-type Pd ligand complex for carboxylation of allyl stannanes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4772025" cy="4105275"/>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Palladium-catalyzed carboxylation of aryl halides with CO2[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225" y="2771774"/>
            <a:ext cx="3743325"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77371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err="1" smtClean="0">
                <a:latin typeface="Perpetua" pitchFamily="18"/>
              </a:rPr>
              <a:t>Pd</a:t>
            </a:r>
            <a:r>
              <a:rPr lang="en-US" sz="4000" dirty="0" smtClean="0">
                <a:latin typeface="Perpetua" pitchFamily="18"/>
              </a:rPr>
              <a:t>-Catalyzed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4480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endParaRPr lang="en-US" sz="1200" dirty="0">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Sasano</a:t>
            </a:r>
            <a:r>
              <a:rPr lang="en-US" sz="1200" dirty="0" smtClean="0">
                <a:solidFill>
                  <a:srgbClr val="000000"/>
                </a:solidFill>
                <a:latin typeface="Calibri" pitchFamily="18"/>
                <a:ea typeface="Microsoft YaHei" pitchFamily="2"/>
                <a:cs typeface="Mangal" pitchFamily="2"/>
              </a:rPr>
              <a:t>, K.; </a:t>
            </a:r>
            <a:r>
              <a:rPr lang="en-US" sz="1200" dirty="0" err="1" smtClean="0">
                <a:solidFill>
                  <a:srgbClr val="000000"/>
                </a:solidFill>
                <a:latin typeface="Calibri" pitchFamily="18"/>
                <a:ea typeface="Microsoft YaHei" pitchFamily="2"/>
                <a:cs typeface="Mangal" pitchFamily="2"/>
              </a:rPr>
              <a:t>takaya</a:t>
            </a:r>
            <a:r>
              <a:rPr lang="en-US" sz="1200" dirty="0" smtClean="0">
                <a:solidFill>
                  <a:srgbClr val="000000"/>
                </a:solidFill>
                <a:latin typeface="Calibri" pitchFamily="18"/>
                <a:ea typeface="Microsoft YaHei" pitchFamily="2"/>
                <a:cs typeface="Mangal" pitchFamily="2"/>
              </a:rPr>
              <a:t>, J.; </a:t>
            </a:r>
            <a:r>
              <a:rPr lang="en-US" sz="1200" dirty="0" err="1" smtClean="0">
                <a:solidFill>
                  <a:srgbClr val="000000"/>
                </a:solidFill>
                <a:latin typeface="Calibri" pitchFamily="18"/>
                <a:ea typeface="Microsoft YaHei" pitchFamily="2"/>
                <a:cs typeface="Mangal" pitchFamily="2"/>
              </a:rPr>
              <a:t>Iwasawa</a:t>
            </a:r>
            <a:r>
              <a:rPr lang="en-US" sz="1200" dirty="0" smtClean="0">
                <a:solidFill>
                  <a:srgbClr val="000000"/>
                </a:solidFill>
                <a:latin typeface="Calibri" pitchFamily="18"/>
                <a:ea typeface="Microsoft YaHei" pitchFamily="2"/>
                <a:cs typeface="Mangal" pitchFamily="2"/>
              </a:rPr>
              <a:t>, N.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2013</a:t>
            </a:r>
            <a:r>
              <a:rPr lang="en-US" sz="1200" dirty="0" smtClean="0">
                <a:solidFill>
                  <a:srgbClr val="000000"/>
                </a:solidFill>
                <a:latin typeface="Calibri" pitchFamily="18"/>
                <a:ea typeface="Microsoft YaHei" pitchFamily="2"/>
                <a:cs typeface="Mangal" pitchFamily="2"/>
              </a:rPr>
              <a:t>, 135, 10954.</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a:blip r:embed="rId4"/>
          <a:stretch>
            <a:fillRect/>
          </a:stretch>
        </p:blipFill>
        <p:spPr>
          <a:xfrm>
            <a:off x="96466" y="1955586"/>
            <a:ext cx="3634260" cy="3072784"/>
          </a:xfrm>
          <a:prstGeom prst="rect">
            <a:avLst/>
          </a:prstGeom>
        </p:spPr>
      </p:pic>
      <p:pic>
        <p:nvPicPr>
          <p:cNvPr id="8" name="Picture 7"/>
          <p:cNvPicPr>
            <a:picLocks noChangeAspect="1"/>
          </p:cNvPicPr>
          <p:nvPr/>
        </p:nvPicPr>
        <p:blipFill>
          <a:blip r:embed="rId5"/>
          <a:stretch>
            <a:fillRect/>
          </a:stretch>
        </p:blipFill>
        <p:spPr>
          <a:xfrm>
            <a:off x="4868994" y="1066200"/>
            <a:ext cx="3845155" cy="5639400"/>
          </a:xfrm>
          <a:prstGeom prst="rect">
            <a:avLst/>
          </a:prstGeom>
        </p:spPr>
      </p:pic>
    </p:spTree>
    <p:extLst>
      <p:ext uri="{BB962C8B-B14F-4D97-AF65-F5344CB8AC3E}">
        <p14:creationId xmlns:p14="http://schemas.microsoft.com/office/powerpoint/2010/main" val="265435978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err="1" smtClean="0">
                <a:latin typeface="Perpetua" pitchFamily="18"/>
              </a:rPr>
              <a:t>Pd</a:t>
            </a:r>
            <a:r>
              <a:rPr lang="en-US" sz="4000" dirty="0" smtClean="0">
                <a:latin typeface="Perpetua" pitchFamily="18"/>
              </a:rPr>
              <a:t>-Catalyzed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4480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smtClean="0">
              <a:ln>
                <a:noFill/>
              </a:ln>
              <a:solidFill>
                <a:srgbClr val="000000"/>
              </a:solidFill>
              <a:latin typeface="Calibri" pitchFamily="18"/>
              <a:ea typeface="Microsoft YaHei" pitchFamily="2"/>
              <a:cs typeface="Mangal" pitchFamily="2"/>
            </a:endParaRPr>
          </a:p>
          <a:p>
            <a:pPr algn="just">
              <a:buNone/>
            </a:pPr>
            <a:endParaRPr lang="en-US" sz="1200" dirty="0">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Sasano</a:t>
            </a:r>
            <a:r>
              <a:rPr lang="en-US" sz="1200" dirty="0" smtClean="0">
                <a:solidFill>
                  <a:srgbClr val="000000"/>
                </a:solidFill>
                <a:latin typeface="Calibri" pitchFamily="18"/>
                <a:ea typeface="Microsoft YaHei" pitchFamily="2"/>
                <a:cs typeface="Mangal" pitchFamily="2"/>
              </a:rPr>
              <a:t>, K.; </a:t>
            </a:r>
            <a:r>
              <a:rPr lang="en-US" sz="1200" dirty="0" err="1" smtClean="0">
                <a:solidFill>
                  <a:srgbClr val="000000"/>
                </a:solidFill>
                <a:latin typeface="Calibri" pitchFamily="18"/>
                <a:ea typeface="Microsoft YaHei" pitchFamily="2"/>
                <a:cs typeface="Mangal" pitchFamily="2"/>
              </a:rPr>
              <a:t>takaya</a:t>
            </a:r>
            <a:r>
              <a:rPr lang="en-US" sz="1200" dirty="0" smtClean="0">
                <a:solidFill>
                  <a:srgbClr val="000000"/>
                </a:solidFill>
                <a:latin typeface="Calibri" pitchFamily="18"/>
                <a:ea typeface="Microsoft YaHei" pitchFamily="2"/>
                <a:cs typeface="Mangal" pitchFamily="2"/>
              </a:rPr>
              <a:t>, J.; </a:t>
            </a:r>
            <a:r>
              <a:rPr lang="en-US" sz="1200" dirty="0" err="1" smtClean="0">
                <a:solidFill>
                  <a:srgbClr val="000000"/>
                </a:solidFill>
                <a:latin typeface="Calibri" pitchFamily="18"/>
                <a:ea typeface="Microsoft YaHei" pitchFamily="2"/>
                <a:cs typeface="Mangal" pitchFamily="2"/>
              </a:rPr>
              <a:t>Iwasawa</a:t>
            </a:r>
            <a:r>
              <a:rPr lang="en-US" sz="1200" dirty="0" smtClean="0">
                <a:solidFill>
                  <a:srgbClr val="000000"/>
                </a:solidFill>
                <a:latin typeface="Calibri" pitchFamily="18"/>
                <a:ea typeface="Microsoft YaHei" pitchFamily="2"/>
                <a:cs typeface="Mangal" pitchFamily="2"/>
              </a:rPr>
              <a:t>, N.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2013</a:t>
            </a:r>
            <a:r>
              <a:rPr lang="en-US" sz="1200" dirty="0" smtClean="0">
                <a:solidFill>
                  <a:srgbClr val="000000"/>
                </a:solidFill>
                <a:latin typeface="Calibri" pitchFamily="18"/>
                <a:ea typeface="Microsoft YaHei" pitchFamily="2"/>
                <a:cs typeface="Mangal" pitchFamily="2"/>
              </a:rPr>
              <a:t>, 135, 10954.</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9" name="Picture 8"/>
          <p:cNvPicPr>
            <a:picLocks noChangeAspect="1"/>
          </p:cNvPicPr>
          <p:nvPr/>
        </p:nvPicPr>
        <p:blipFill>
          <a:blip r:embed="rId4"/>
          <a:stretch>
            <a:fillRect/>
          </a:stretch>
        </p:blipFill>
        <p:spPr>
          <a:xfrm>
            <a:off x="0" y="1066321"/>
            <a:ext cx="3992342" cy="3447444"/>
          </a:xfrm>
          <a:prstGeom prst="rect">
            <a:avLst/>
          </a:prstGeom>
        </p:spPr>
      </p:pic>
      <p:pic>
        <p:nvPicPr>
          <p:cNvPr id="11" name="Picture 10"/>
          <p:cNvPicPr>
            <a:picLocks noChangeAspect="1"/>
          </p:cNvPicPr>
          <p:nvPr/>
        </p:nvPicPr>
        <p:blipFill>
          <a:blip r:embed="rId5"/>
          <a:stretch>
            <a:fillRect/>
          </a:stretch>
        </p:blipFill>
        <p:spPr>
          <a:xfrm>
            <a:off x="0" y="4974277"/>
            <a:ext cx="3928208" cy="1229228"/>
          </a:xfrm>
          <a:prstGeom prst="rect">
            <a:avLst/>
          </a:prstGeom>
        </p:spPr>
      </p:pic>
      <p:pic>
        <p:nvPicPr>
          <p:cNvPr id="12" name="Picture 11"/>
          <p:cNvPicPr>
            <a:picLocks noChangeAspect="1"/>
          </p:cNvPicPr>
          <p:nvPr/>
        </p:nvPicPr>
        <p:blipFill rotWithShape="1">
          <a:blip r:embed="rId6"/>
          <a:srcRect t="-9379" b="1114"/>
          <a:stretch/>
        </p:blipFill>
        <p:spPr>
          <a:xfrm>
            <a:off x="4435063" y="2103120"/>
            <a:ext cx="3864074" cy="2926080"/>
          </a:xfrm>
          <a:prstGeom prst="rect">
            <a:avLst/>
          </a:prstGeom>
          <a:ln w="25400">
            <a:solidFill>
              <a:schemeClr val="accent6">
                <a:lumMod val="75000"/>
              </a:schemeClr>
            </a:solidFill>
          </a:ln>
        </p:spPr>
      </p:pic>
      <p:sp>
        <p:nvSpPr>
          <p:cNvPr id="13" name="TextBox 12"/>
          <p:cNvSpPr txBox="1"/>
          <p:nvPr/>
        </p:nvSpPr>
        <p:spPr>
          <a:xfrm>
            <a:off x="4467971" y="2099656"/>
            <a:ext cx="1765548" cy="307777"/>
          </a:xfrm>
          <a:prstGeom prst="rect">
            <a:avLst/>
          </a:prstGeom>
          <a:noFill/>
        </p:spPr>
        <p:txBody>
          <a:bodyPr wrap="none" rtlCol="0">
            <a:spAutoFit/>
          </a:bodyPr>
          <a:lstStyle/>
          <a:p>
            <a:r>
              <a:rPr lang="en-US" sz="1400" dirty="0" smtClean="0"/>
              <a:t>Proposed Mechanism</a:t>
            </a:r>
            <a:endParaRPr lang="en-US" sz="1400" dirty="0"/>
          </a:p>
        </p:txBody>
      </p:sp>
    </p:spTree>
    <p:extLst>
      <p:ext uri="{BB962C8B-B14F-4D97-AF65-F5344CB8AC3E}">
        <p14:creationId xmlns:p14="http://schemas.microsoft.com/office/powerpoint/2010/main" val="541555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a:latin typeface="Agency FB" pitchFamily="34"/>
              </a:rPr>
              <a:t>Copper complexes with a </a:t>
            </a:r>
            <a:r>
              <a:rPr lang="en-US" sz="2000" dirty="0" smtClean="0">
                <a:latin typeface="Agency FB" pitchFamily="34"/>
              </a:rPr>
              <a:t>CO</a:t>
            </a:r>
            <a:r>
              <a:rPr lang="en-US" sz="2000" baseline="-25000" dirty="0" smtClean="0">
                <a:latin typeface="Agency FB" pitchFamily="34"/>
              </a:rPr>
              <a:t>2</a:t>
            </a:r>
            <a:r>
              <a:rPr lang="en-US" sz="2000" dirty="0" smtClean="0">
                <a:latin typeface="Agency FB" pitchFamily="34"/>
              </a:rPr>
              <a:t>fixation…;</a:t>
            </a: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Ohishi</a:t>
            </a:r>
            <a:r>
              <a:rPr lang="en-US" sz="1200" dirty="0" smtClean="0">
                <a:solidFill>
                  <a:srgbClr val="000000"/>
                </a:solidFill>
                <a:latin typeface="Calibri" pitchFamily="18"/>
                <a:ea typeface="Microsoft YaHei" pitchFamily="2"/>
                <a:cs typeface="Mangal" pitchFamily="2"/>
              </a:rPr>
              <a:t>, T.; Nishiura, M.; </a:t>
            </a:r>
            <a:r>
              <a:rPr lang="en-US" sz="1200" dirty="0" err="1" smtClean="0">
                <a:solidFill>
                  <a:srgbClr val="000000"/>
                </a:solidFill>
                <a:latin typeface="Calibri" pitchFamily="18"/>
                <a:ea typeface="Microsoft YaHei" pitchFamily="2"/>
                <a:cs typeface="Mangal" pitchFamily="2"/>
              </a:rPr>
              <a:t>Hou</a:t>
            </a:r>
            <a:r>
              <a:rPr lang="en-US" sz="1200" dirty="0" smtClean="0">
                <a:solidFill>
                  <a:srgbClr val="000000"/>
                </a:solidFill>
                <a:latin typeface="Calibri" pitchFamily="18"/>
                <a:ea typeface="Microsoft YaHei" pitchFamily="2"/>
                <a:cs typeface="Mangal" pitchFamily="2"/>
              </a:rPr>
              <a:t>, Z. </a:t>
            </a:r>
            <a:r>
              <a:rPr lang="en-US" sz="1200" i="1" dirty="0" err="1" smtClean="0">
                <a:solidFill>
                  <a:srgbClr val="000000"/>
                </a:solidFill>
                <a:latin typeface="Calibri" pitchFamily="18"/>
                <a:ea typeface="Microsoft YaHei" pitchFamily="2"/>
                <a:cs typeface="Mangal" pitchFamily="2"/>
              </a:rPr>
              <a:t>Angew</a:t>
            </a:r>
            <a:r>
              <a:rPr lang="en-US" sz="1200" i="1" dirty="0" smtClean="0">
                <a:solidFill>
                  <a:srgbClr val="000000"/>
                </a:solidFill>
                <a:latin typeface="Calibri" pitchFamily="18"/>
                <a:ea typeface="Microsoft YaHei" pitchFamily="2"/>
                <a:cs typeface="Mangal" pitchFamily="2"/>
              </a:rPr>
              <a:t>. Chem., Int. Ed</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2008</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47</a:t>
            </a:r>
            <a:r>
              <a:rPr lang="en-US" sz="1200" dirty="0" smtClean="0">
                <a:solidFill>
                  <a:srgbClr val="000000"/>
                </a:solidFill>
                <a:latin typeface="Calibri" pitchFamily="18"/>
                <a:ea typeface="Microsoft YaHei" pitchFamily="2"/>
                <a:cs typeface="Mangal" pitchFamily="2"/>
              </a:rPr>
              <a:t>, 5792.</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307440" y="2117640"/>
            <a:ext cx="4188240" cy="3749760"/>
          </a:xfrm>
          <a:prstGeom prst="rect">
            <a:avLst/>
          </a:prstGeom>
        </p:spPr>
      </p:pic>
      <p:pic>
        <p:nvPicPr>
          <p:cNvPr id="8" name="Picture 7"/>
          <p:cNvPicPr>
            <a:picLocks noChangeAspect="1"/>
          </p:cNvPicPr>
          <p:nvPr/>
        </p:nvPicPr>
        <p:blipFill>
          <a:blip r:embed="rId5"/>
          <a:stretch>
            <a:fillRect/>
          </a:stretch>
        </p:blipFill>
        <p:spPr>
          <a:xfrm>
            <a:off x="4932406" y="1066800"/>
            <a:ext cx="4073760" cy="5778540"/>
          </a:xfrm>
          <a:prstGeom prst="rect">
            <a:avLst/>
          </a:prstGeom>
        </p:spPr>
      </p:pic>
    </p:spTree>
    <p:extLst>
      <p:ext uri="{BB962C8B-B14F-4D97-AF65-F5344CB8AC3E}">
        <p14:creationId xmlns:p14="http://schemas.microsoft.com/office/powerpoint/2010/main" val="1723542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a:latin typeface="Agency FB" pitchFamily="34"/>
              </a:rPr>
              <a:t>Copper complexes with a </a:t>
            </a:r>
            <a:r>
              <a:rPr lang="en-US" sz="2000" dirty="0" smtClean="0">
                <a:latin typeface="Agency FB" pitchFamily="34"/>
              </a:rPr>
              <a:t>CO</a:t>
            </a:r>
            <a:r>
              <a:rPr lang="en-US" sz="2000" baseline="-25000" dirty="0" smtClean="0">
                <a:latin typeface="Agency FB" pitchFamily="34"/>
              </a:rPr>
              <a:t>2</a:t>
            </a:r>
            <a:r>
              <a:rPr lang="en-US" sz="2000" dirty="0" smtClean="0">
                <a:latin typeface="Agency FB" pitchFamily="34"/>
              </a:rPr>
              <a:t>fixation…;</a:t>
            </a: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Ohishi</a:t>
            </a:r>
            <a:r>
              <a:rPr lang="en-US" sz="1200" dirty="0" smtClean="0">
                <a:solidFill>
                  <a:srgbClr val="000000"/>
                </a:solidFill>
                <a:latin typeface="Calibri" pitchFamily="18"/>
                <a:ea typeface="Microsoft YaHei" pitchFamily="2"/>
                <a:cs typeface="Mangal" pitchFamily="2"/>
              </a:rPr>
              <a:t>, T.; Nishiura, M.; </a:t>
            </a:r>
            <a:r>
              <a:rPr lang="en-US" sz="1200" dirty="0" err="1" smtClean="0">
                <a:solidFill>
                  <a:srgbClr val="000000"/>
                </a:solidFill>
                <a:latin typeface="Calibri" pitchFamily="18"/>
                <a:ea typeface="Microsoft YaHei" pitchFamily="2"/>
                <a:cs typeface="Mangal" pitchFamily="2"/>
              </a:rPr>
              <a:t>Hou</a:t>
            </a:r>
            <a:r>
              <a:rPr lang="en-US" sz="1200" dirty="0" smtClean="0">
                <a:solidFill>
                  <a:srgbClr val="000000"/>
                </a:solidFill>
                <a:latin typeface="Calibri" pitchFamily="18"/>
                <a:ea typeface="Microsoft YaHei" pitchFamily="2"/>
                <a:cs typeface="Mangal" pitchFamily="2"/>
              </a:rPr>
              <a:t>, Z. </a:t>
            </a:r>
            <a:r>
              <a:rPr lang="en-US" sz="1200" i="1" dirty="0" err="1" smtClean="0">
                <a:solidFill>
                  <a:srgbClr val="000000"/>
                </a:solidFill>
                <a:latin typeface="Calibri" pitchFamily="18"/>
                <a:ea typeface="Microsoft YaHei" pitchFamily="2"/>
                <a:cs typeface="Mangal" pitchFamily="2"/>
              </a:rPr>
              <a:t>Angew</a:t>
            </a:r>
            <a:r>
              <a:rPr lang="en-US" sz="1200" i="1" dirty="0" smtClean="0">
                <a:solidFill>
                  <a:srgbClr val="000000"/>
                </a:solidFill>
                <a:latin typeface="Calibri" pitchFamily="18"/>
                <a:ea typeface="Microsoft YaHei" pitchFamily="2"/>
                <a:cs typeface="Mangal" pitchFamily="2"/>
              </a:rPr>
              <a:t>. Chem., Int. Ed</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2008</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47</a:t>
            </a:r>
            <a:r>
              <a:rPr lang="en-US" sz="1200" dirty="0" smtClean="0">
                <a:solidFill>
                  <a:srgbClr val="000000"/>
                </a:solidFill>
                <a:latin typeface="Calibri" pitchFamily="18"/>
                <a:ea typeface="Microsoft YaHei" pitchFamily="2"/>
                <a:cs typeface="Mangal" pitchFamily="2"/>
              </a:rPr>
              <a:t>, 5792.</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9" name="Picture 8"/>
          <p:cNvPicPr>
            <a:picLocks noChangeAspect="1"/>
          </p:cNvPicPr>
          <p:nvPr/>
        </p:nvPicPr>
        <p:blipFill>
          <a:blip r:embed="rId4"/>
          <a:stretch>
            <a:fillRect/>
          </a:stretch>
        </p:blipFill>
        <p:spPr>
          <a:xfrm>
            <a:off x="76200" y="1218600"/>
            <a:ext cx="4097520" cy="2332260"/>
          </a:xfrm>
          <a:prstGeom prst="rect">
            <a:avLst/>
          </a:prstGeom>
        </p:spPr>
      </p:pic>
      <p:pic>
        <p:nvPicPr>
          <p:cNvPr id="11" name="Picture 10"/>
          <p:cNvPicPr>
            <a:picLocks noChangeAspect="1"/>
          </p:cNvPicPr>
          <p:nvPr/>
        </p:nvPicPr>
        <p:blipFill>
          <a:blip r:embed="rId5"/>
          <a:stretch>
            <a:fillRect/>
          </a:stretch>
        </p:blipFill>
        <p:spPr>
          <a:xfrm>
            <a:off x="4114800" y="1143000"/>
            <a:ext cx="2630880" cy="2324700"/>
          </a:xfrm>
          <a:prstGeom prst="rect">
            <a:avLst/>
          </a:prstGeom>
        </p:spPr>
      </p:pic>
      <p:pic>
        <p:nvPicPr>
          <p:cNvPr id="12" name="Picture 11"/>
          <p:cNvPicPr>
            <a:picLocks noChangeAspect="1"/>
          </p:cNvPicPr>
          <p:nvPr/>
        </p:nvPicPr>
        <p:blipFill>
          <a:blip r:embed="rId6"/>
          <a:stretch>
            <a:fillRect/>
          </a:stretch>
        </p:blipFill>
        <p:spPr>
          <a:xfrm>
            <a:off x="6694200" y="1123185"/>
            <a:ext cx="2449440" cy="3175200"/>
          </a:xfrm>
          <a:prstGeom prst="rect">
            <a:avLst/>
          </a:prstGeom>
        </p:spPr>
      </p:pic>
      <p:sp>
        <p:nvSpPr>
          <p:cNvPr id="13" name="TextBox 12"/>
          <p:cNvSpPr txBox="1"/>
          <p:nvPr/>
        </p:nvSpPr>
        <p:spPr>
          <a:xfrm>
            <a:off x="5562600" y="3276600"/>
            <a:ext cx="276038" cy="307777"/>
          </a:xfrm>
          <a:prstGeom prst="rect">
            <a:avLst/>
          </a:prstGeom>
          <a:noFill/>
        </p:spPr>
        <p:txBody>
          <a:bodyPr wrap="none" rtlCol="0">
            <a:spAutoFit/>
          </a:bodyPr>
          <a:lstStyle/>
          <a:p>
            <a:r>
              <a:rPr lang="en-US" sz="1400" b="1" dirty="0" smtClean="0"/>
              <a:t>3</a:t>
            </a:r>
            <a:endParaRPr lang="en-US" sz="1400" b="1" dirty="0"/>
          </a:p>
        </p:txBody>
      </p:sp>
      <p:sp>
        <p:nvSpPr>
          <p:cNvPr id="14" name="TextBox 13"/>
          <p:cNvSpPr txBox="1"/>
          <p:nvPr/>
        </p:nvSpPr>
        <p:spPr>
          <a:xfrm>
            <a:off x="8610600" y="3276600"/>
            <a:ext cx="276038" cy="307777"/>
          </a:xfrm>
          <a:prstGeom prst="rect">
            <a:avLst/>
          </a:prstGeom>
          <a:noFill/>
        </p:spPr>
        <p:txBody>
          <a:bodyPr wrap="none" rtlCol="0">
            <a:spAutoFit/>
          </a:bodyPr>
          <a:lstStyle/>
          <a:p>
            <a:r>
              <a:rPr lang="en-US" sz="1400" b="1" dirty="0" smtClean="0"/>
              <a:t>4</a:t>
            </a:r>
            <a:endParaRPr lang="en-US" sz="1400" b="1" dirty="0"/>
          </a:p>
        </p:txBody>
      </p:sp>
      <p:pic>
        <p:nvPicPr>
          <p:cNvPr id="15" name="Picture 14"/>
          <p:cNvPicPr>
            <a:picLocks noChangeAspect="1"/>
          </p:cNvPicPr>
          <p:nvPr/>
        </p:nvPicPr>
        <p:blipFill>
          <a:blip r:embed="rId7"/>
          <a:stretch>
            <a:fillRect/>
          </a:stretch>
        </p:blipFill>
        <p:spPr>
          <a:xfrm>
            <a:off x="2598660" y="4381170"/>
            <a:ext cx="3946320" cy="1810620"/>
          </a:xfrm>
          <a:prstGeom prst="rect">
            <a:avLst/>
          </a:prstGeom>
        </p:spPr>
      </p:pic>
    </p:spTree>
    <p:extLst>
      <p:ext uri="{BB962C8B-B14F-4D97-AF65-F5344CB8AC3E}">
        <p14:creationId xmlns:p14="http://schemas.microsoft.com/office/powerpoint/2010/main" val="2539273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Also possible with allylic borate esters.</a:t>
            </a: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Duong, H. A.; </a:t>
            </a:r>
            <a:r>
              <a:rPr lang="en-US" sz="1200" dirty="0" err="1" smtClean="0">
                <a:solidFill>
                  <a:srgbClr val="000000"/>
                </a:solidFill>
                <a:latin typeface="Calibri" pitchFamily="18"/>
                <a:ea typeface="Microsoft YaHei" pitchFamily="2"/>
                <a:cs typeface="Mangal" pitchFamily="2"/>
              </a:rPr>
              <a:t>Huleatt</a:t>
            </a:r>
            <a:r>
              <a:rPr lang="en-US" sz="1200" dirty="0" smtClean="0">
                <a:solidFill>
                  <a:srgbClr val="000000"/>
                </a:solidFill>
                <a:latin typeface="Calibri" pitchFamily="18"/>
                <a:ea typeface="Microsoft YaHei" pitchFamily="2"/>
                <a:cs typeface="Mangal" pitchFamily="2"/>
              </a:rPr>
              <a:t>, P. B.; Tan, Q.-W.; </a:t>
            </a:r>
            <a:r>
              <a:rPr lang="en-US" sz="1200" dirty="0" err="1" smtClean="0">
                <a:solidFill>
                  <a:srgbClr val="000000"/>
                </a:solidFill>
                <a:latin typeface="Calibri" pitchFamily="18"/>
                <a:ea typeface="Microsoft YaHei" pitchFamily="2"/>
                <a:cs typeface="Mangal" pitchFamily="2"/>
              </a:rPr>
              <a:t>Shuying</a:t>
            </a:r>
            <a:r>
              <a:rPr lang="en-US" sz="1200" dirty="0" smtClean="0">
                <a:solidFill>
                  <a:srgbClr val="000000"/>
                </a:solidFill>
                <a:latin typeface="Calibri" pitchFamily="18"/>
                <a:ea typeface="Microsoft YaHei" pitchFamily="2"/>
                <a:cs typeface="Mangal" pitchFamily="2"/>
              </a:rPr>
              <a:t>, E. L. </a:t>
            </a:r>
            <a:r>
              <a:rPr lang="en-US" sz="1200" i="1" dirty="0" smtClean="0">
                <a:solidFill>
                  <a:srgbClr val="000000"/>
                </a:solidFill>
                <a:latin typeface="Calibri" pitchFamily="18"/>
                <a:ea typeface="Microsoft YaHei" pitchFamily="2"/>
                <a:cs typeface="Mangal" pitchFamily="2"/>
              </a:rPr>
              <a:t>Org. Lett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2013</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15</a:t>
            </a:r>
            <a:r>
              <a:rPr lang="en-US" sz="1200" dirty="0" smtClean="0">
                <a:solidFill>
                  <a:srgbClr val="000000"/>
                </a:solidFill>
                <a:latin typeface="Calibri" pitchFamily="18"/>
                <a:ea typeface="Microsoft YaHei" pitchFamily="2"/>
                <a:cs typeface="Mangal" pitchFamily="2"/>
              </a:rPr>
              <a:t>, 4034.</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2819400" y="1761540"/>
            <a:ext cx="4218480" cy="4411260"/>
          </a:xfrm>
          <a:prstGeom prst="rect">
            <a:avLst/>
          </a:prstGeom>
        </p:spPr>
      </p:pic>
    </p:spTree>
    <p:extLst>
      <p:ext uri="{BB962C8B-B14F-4D97-AF65-F5344CB8AC3E}">
        <p14:creationId xmlns:p14="http://schemas.microsoft.com/office/powerpoint/2010/main" val="221962584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Duong, H. A.; </a:t>
            </a:r>
            <a:r>
              <a:rPr lang="en-US" sz="1200" dirty="0" err="1" smtClean="0">
                <a:solidFill>
                  <a:srgbClr val="000000"/>
                </a:solidFill>
                <a:latin typeface="Calibri" pitchFamily="18"/>
                <a:ea typeface="Microsoft YaHei" pitchFamily="2"/>
                <a:cs typeface="Mangal" pitchFamily="2"/>
              </a:rPr>
              <a:t>Huleatt</a:t>
            </a:r>
            <a:r>
              <a:rPr lang="en-US" sz="1200" dirty="0" smtClean="0">
                <a:solidFill>
                  <a:srgbClr val="000000"/>
                </a:solidFill>
                <a:latin typeface="Calibri" pitchFamily="18"/>
                <a:ea typeface="Microsoft YaHei" pitchFamily="2"/>
                <a:cs typeface="Mangal" pitchFamily="2"/>
              </a:rPr>
              <a:t>, P. B.; Tan, Q.-W.; </a:t>
            </a:r>
            <a:r>
              <a:rPr lang="en-US" sz="1200" dirty="0" err="1" smtClean="0">
                <a:solidFill>
                  <a:srgbClr val="000000"/>
                </a:solidFill>
                <a:latin typeface="Calibri" pitchFamily="18"/>
                <a:ea typeface="Microsoft YaHei" pitchFamily="2"/>
                <a:cs typeface="Mangal" pitchFamily="2"/>
              </a:rPr>
              <a:t>Shuying</a:t>
            </a:r>
            <a:r>
              <a:rPr lang="en-US" sz="1200" dirty="0" smtClean="0">
                <a:solidFill>
                  <a:srgbClr val="000000"/>
                </a:solidFill>
                <a:latin typeface="Calibri" pitchFamily="18"/>
                <a:ea typeface="Microsoft YaHei" pitchFamily="2"/>
                <a:cs typeface="Mangal" pitchFamily="2"/>
              </a:rPr>
              <a:t>, E. L. </a:t>
            </a:r>
            <a:r>
              <a:rPr lang="en-US" sz="1200" i="1" dirty="0" smtClean="0">
                <a:solidFill>
                  <a:srgbClr val="000000"/>
                </a:solidFill>
                <a:latin typeface="Calibri" pitchFamily="18"/>
                <a:ea typeface="Microsoft YaHei" pitchFamily="2"/>
                <a:cs typeface="Mangal" pitchFamily="2"/>
              </a:rPr>
              <a:t>Org. Lett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2013</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15</a:t>
            </a:r>
            <a:r>
              <a:rPr lang="en-US" sz="1200" dirty="0" smtClean="0">
                <a:solidFill>
                  <a:srgbClr val="000000"/>
                </a:solidFill>
                <a:latin typeface="Calibri" pitchFamily="18"/>
                <a:ea typeface="Microsoft YaHei" pitchFamily="2"/>
                <a:cs typeface="Mangal" pitchFamily="2"/>
              </a:rPr>
              <a:t>, 4034.</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rotWithShape="1">
          <a:blip r:embed="rId4"/>
          <a:srcRect b="38231"/>
          <a:stretch/>
        </p:blipFill>
        <p:spPr>
          <a:xfrm>
            <a:off x="457200" y="1066800"/>
            <a:ext cx="4021920" cy="5577840"/>
          </a:xfrm>
          <a:prstGeom prst="rect">
            <a:avLst/>
          </a:prstGeom>
        </p:spPr>
      </p:pic>
      <p:pic>
        <p:nvPicPr>
          <p:cNvPr id="8" name="Picture 7"/>
          <p:cNvPicPr>
            <a:picLocks noChangeAspect="1"/>
          </p:cNvPicPr>
          <p:nvPr/>
        </p:nvPicPr>
        <p:blipFill>
          <a:blip r:embed="rId5"/>
          <a:stretch>
            <a:fillRect/>
          </a:stretch>
        </p:blipFill>
        <p:spPr>
          <a:xfrm>
            <a:off x="4709700" y="1948437"/>
            <a:ext cx="4203360" cy="4214700"/>
          </a:xfrm>
          <a:prstGeom prst="rect">
            <a:avLst/>
          </a:prstGeom>
        </p:spPr>
      </p:pic>
    </p:spTree>
    <p:extLst>
      <p:ext uri="{BB962C8B-B14F-4D97-AF65-F5344CB8AC3E}">
        <p14:creationId xmlns:p14="http://schemas.microsoft.com/office/powerpoint/2010/main" val="250427408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A related carboxylation of terminal alkynes suffered from low yields and scope using homogeneous conditions:</a:t>
            </a: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Yu, B.; </a:t>
            </a:r>
            <a:r>
              <a:rPr lang="en-US" sz="1200" dirty="0" err="1" smtClean="0">
                <a:solidFill>
                  <a:srgbClr val="000000"/>
                </a:solidFill>
                <a:latin typeface="Calibri" pitchFamily="18"/>
                <a:ea typeface="Microsoft YaHei" pitchFamily="2"/>
                <a:cs typeface="Mangal" pitchFamily="2"/>
              </a:rPr>
              <a:t>Xie</a:t>
            </a:r>
            <a:r>
              <a:rPr lang="en-US" sz="1200" dirty="0" smtClean="0">
                <a:solidFill>
                  <a:srgbClr val="000000"/>
                </a:solidFill>
                <a:latin typeface="Calibri" pitchFamily="18"/>
                <a:ea typeface="Microsoft YaHei" pitchFamily="2"/>
                <a:cs typeface="Mangal" pitchFamily="2"/>
              </a:rPr>
              <a:t>, J.-N.; </a:t>
            </a:r>
            <a:r>
              <a:rPr lang="en-US" sz="1200" dirty="0" err="1" smtClean="0">
                <a:solidFill>
                  <a:srgbClr val="000000"/>
                </a:solidFill>
                <a:latin typeface="Calibri" pitchFamily="18"/>
                <a:ea typeface="Microsoft YaHei" pitchFamily="2"/>
                <a:cs typeface="Mangal" pitchFamily="2"/>
              </a:rPr>
              <a:t>Zhong</a:t>
            </a:r>
            <a:r>
              <a:rPr lang="en-US" sz="1200" dirty="0" smtClean="0">
                <a:solidFill>
                  <a:srgbClr val="000000"/>
                </a:solidFill>
                <a:latin typeface="Calibri" pitchFamily="18"/>
                <a:ea typeface="Microsoft YaHei" pitchFamily="2"/>
                <a:cs typeface="Mangal" pitchFamily="2"/>
              </a:rPr>
              <a:t>, C.-L.; Li, W.; He, L.-N. </a:t>
            </a:r>
            <a:r>
              <a:rPr lang="en-US" sz="1200" i="1" dirty="0" smtClean="0">
                <a:solidFill>
                  <a:srgbClr val="000000"/>
                </a:solidFill>
                <a:latin typeface="Calibri" pitchFamily="18"/>
                <a:ea typeface="Microsoft YaHei" pitchFamily="2"/>
                <a:cs typeface="Mangal" pitchFamily="2"/>
              </a:rPr>
              <a:t>ACS </a:t>
            </a:r>
            <a:r>
              <a:rPr lang="en-US" sz="1200" i="1" dirty="0" err="1" smtClean="0">
                <a:solidFill>
                  <a:srgbClr val="000000"/>
                </a:solidFill>
                <a:latin typeface="Calibri" pitchFamily="18"/>
                <a:ea typeface="Microsoft YaHei" pitchFamily="2"/>
                <a:cs typeface="Mangal" pitchFamily="2"/>
              </a:rPr>
              <a:t>Catal</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2015</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5</a:t>
            </a:r>
            <a:r>
              <a:rPr lang="en-US" sz="1200" dirty="0" smtClean="0">
                <a:solidFill>
                  <a:srgbClr val="000000"/>
                </a:solidFill>
                <a:latin typeface="Calibri" pitchFamily="18"/>
                <a:ea typeface="Microsoft YaHei" pitchFamily="2"/>
                <a:cs typeface="Mangal" pitchFamily="2"/>
              </a:rPr>
              <a:t>, 3940.</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247524" y="2074107"/>
            <a:ext cx="4278960" cy="4055940"/>
          </a:xfrm>
          <a:prstGeom prst="rect">
            <a:avLst/>
          </a:prstGeom>
        </p:spPr>
      </p:pic>
      <p:pic>
        <p:nvPicPr>
          <p:cNvPr id="7" name="Picture 6"/>
          <p:cNvPicPr>
            <a:picLocks noChangeAspect="1"/>
          </p:cNvPicPr>
          <p:nvPr/>
        </p:nvPicPr>
        <p:blipFill>
          <a:blip r:embed="rId5"/>
          <a:stretch>
            <a:fillRect/>
          </a:stretch>
        </p:blipFill>
        <p:spPr>
          <a:xfrm>
            <a:off x="4603836" y="2891577"/>
            <a:ext cx="4140000" cy="2421000"/>
          </a:xfrm>
          <a:prstGeom prst="rect">
            <a:avLst/>
          </a:prstGeom>
        </p:spPr>
      </p:pic>
    </p:spTree>
    <p:extLst>
      <p:ext uri="{BB962C8B-B14F-4D97-AF65-F5344CB8AC3E}">
        <p14:creationId xmlns:p14="http://schemas.microsoft.com/office/powerpoint/2010/main" val="316757495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Yu, B.; </a:t>
            </a:r>
            <a:r>
              <a:rPr lang="en-US" sz="1200" dirty="0" err="1" smtClean="0">
                <a:solidFill>
                  <a:srgbClr val="000000"/>
                </a:solidFill>
                <a:latin typeface="Calibri" pitchFamily="18"/>
                <a:ea typeface="Microsoft YaHei" pitchFamily="2"/>
                <a:cs typeface="Mangal" pitchFamily="2"/>
              </a:rPr>
              <a:t>Xie</a:t>
            </a:r>
            <a:r>
              <a:rPr lang="en-US" sz="1200" dirty="0" smtClean="0">
                <a:solidFill>
                  <a:srgbClr val="000000"/>
                </a:solidFill>
                <a:latin typeface="Calibri" pitchFamily="18"/>
                <a:ea typeface="Microsoft YaHei" pitchFamily="2"/>
                <a:cs typeface="Mangal" pitchFamily="2"/>
              </a:rPr>
              <a:t>, J.-N.; </a:t>
            </a:r>
            <a:r>
              <a:rPr lang="en-US" sz="1200" dirty="0" err="1" smtClean="0">
                <a:solidFill>
                  <a:srgbClr val="000000"/>
                </a:solidFill>
                <a:latin typeface="Calibri" pitchFamily="18"/>
                <a:ea typeface="Microsoft YaHei" pitchFamily="2"/>
                <a:cs typeface="Mangal" pitchFamily="2"/>
              </a:rPr>
              <a:t>Zhong</a:t>
            </a:r>
            <a:r>
              <a:rPr lang="en-US" sz="1200" dirty="0" smtClean="0">
                <a:solidFill>
                  <a:srgbClr val="000000"/>
                </a:solidFill>
                <a:latin typeface="Calibri" pitchFamily="18"/>
                <a:ea typeface="Microsoft YaHei" pitchFamily="2"/>
                <a:cs typeface="Mangal" pitchFamily="2"/>
              </a:rPr>
              <a:t>, C.-L.; Li, W.; He, L.-N. </a:t>
            </a:r>
            <a:r>
              <a:rPr lang="en-US" sz="1200" i="1" dirty="0" smtClean="0">
                <a:solidFill>
                  <a:srgbClr val="000000"/>
                </a:solidFill>
                <a:latin typeface="Calibri" pitchFamily="18"/>
                <a:ea typeface="Microsoft YaHei" pitchFamily="2"/>
                <a:cs typeface="Mangal" pitchFamily="2"/>
              </a:rPr>
              <a:t>ACS </a:t>
            </a:r>
            <a:r>
              <a:rPr lang="en-US" sz="1200" i="1" dirty="0" err="1" smtClean="0">
                <a:solidFill>
                  <a:srgbClr val="000000"/>
                </a:solidFill>
                <a:latin typeface="Calibri" pitchFamily="18"/>
                <a:ea typeface="Microsoft YaHei" pitchFamily="2"/>
                <a:cs typeface="Mangal" pitchFamily="2"/>
              </a:rPr>
              <a:t>Catal</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2015</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5</a:t>
            </a:r>
            <a:r>
              <a:rPr lang="en-US" sz="1200" dirty="0" smtClean="0">
                <a:solidFill>
                  <a:srgbClr val="000000"/>
                </a:solidFill>
                <a:latin typeface="Calibri" pitchFamily="18"/>
                <a:ea typeface="Microsoft YaHei" pitchFamily="2"/>
                <a:cs typeface="Mangal" pitchFamily="2"/>
              </a:rPr>
              <a:t>, 3940.</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8" name="Picture 7"/>
          <p:cNvPicPr>
            <a:picLocks noChangeAspect="1"/>
          </p:cNvPicPr>
          <p:nvPr/>
        </p:nvPicPr>
        <p:blipFill>
          <a:blip r:embed="rId4"/>
          <a:stretch>
            <a:fillRect/>
          </a:stretch>
        </p:blipFill>
        <p:spPr>
          <a:xfrm>
            <a:off x="0" y="1482215"/>
            <a:ext cx="4331520" cy="4222080"/>
          </a:xfrm>
          <a:prstGeom prst="rect">
            <a:avLst/>
          </a:prstGeom>
        </p:spPr>
      </p:pic>
      <p:pic>
        <p:nvPicPr>
          <p:cNvPr id="9" name="Picture 8"/>
          <p:cNvPicPr>
            <a:picLocks noChangeAspect="1"/>
          </p:cNvPicPr>
          <p:nvPr/>
        </p:nvPicPr>
        <p:blipFill>
          <a:blip r:embed="rId5"/>
          <a:stretch>
            <a:fillRect/>
          </a:stretch>
        </p:blipFill>
        <p:spPr>
          <a:xfrm>
            <a:off x="4447080" y="3200400"/>
            <a:ext cx="4239360" cy="1584000"/>
          </a:xfrm>
          <a:prstGeom prst="rect">
            <a:avLst/>
          </a:prstGeom>
        </p:spPr>
      </p:pic>
      <p:pic>
        <p:nvPicPr>
          <p:cNvPr id="11" name="Picture 10"/>
          <p:cNvPicPr>
            <a:picLocks noChangeAspect="1"/>
          </p:cNvPicPr>
          <p:nvPr/>
        </p:nvPicPr>
        <p:blipFill>
          <a:blip r:embed="rId6"/>
          <a:stretch>
            <a:fillRect/>
          </a:stretch>
        </p:blipFill>
        <p:spPr>
          <a:xfrm>
            <a:off x="1058090" y="6121440"/>
            <a:ext cx="6727680" cy="279360"/>
          </a:xfrm>
          <a:prstGeom prst="rect">
            <a:avLst/>
          </a:prstGeom>
        </p:spPr>
      </p:pic>
    </p:spTree>
    <p:extLst>
      <p:ext uri="{BB962C8B-B14F-4D97-AF65-F5344CB8AC3E}">
        <p14:creationId xmlns:p14="http://schemas.microsoft.com/office/powerpoint/2010/main" val="68080637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Current Focus on Carbon Dioxide</a:t>
            </a:r>
            <a:endParaRPr lang="en-US" sz="4000" dirty="0">
              <a:latin typeface="Perpetua" pitchFamily="18"/>
            </a:endParaRPr>
          </a:p>
        </p:txBody>
      </p:sp>
      <p:sp>
        <p:nvSpPr>
          <p:cNvPr id="3" name="Content Placeholder 2"/>
          <p:cNvSpPr txBox="1">
            <a:spLocks noGrp="1"/>
          </p:cNvSpPr>
          <p:nvPr>
            <p:ph type="body" idx="4294967295"/>
          </p:nvPr>
        </p:nvSpPr>
        <p:spPr>
          <a:xfrm>
            <a:off x="457200" y="12954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Environmental Concerns</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Cheap/Renewable Feedstock</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r>
              <a:rPr lang="en-US" sz="1200" dirty="0">
                <a:solidFill>
                  <a:srgbClr val="000000"/>
                </a:solidFill>
                <a:latin typeface="Calibri" pitchFamily="18"/>
                <a:ea typeface="Microsoft YaHei" pitchFamily="2"/>
                <a:cs typeface="Mangal" pitchFamily="2"/>
                <a:hlinkClick r:id="rId3"/>
              </a:rPr>
              <a:t>http://</a:t>
            </a:r>
            <a:r>
              <a:rPr lang="en-US" sz="1200" dirty="0" smtClean="0">
                <a:solidFill>
                  <a:srgbClr val="000000"/>
                </a:solidFill>
                <a:latin typeface="Calibri" pitchFamily="18"/>
                <a:ea typeface="Microsoft YaHei" pitchFamily="2"/>
                <a:cs typeface="Mangal" pitchFamily="2"/>
                <a:hlinkClick r:id="rId3"/>
              </a:rPr>
              <a:t>scrippsco2.ucsd.edu/graphics_gallery/mauna_loa_record/mauna_loa_seas_adj_fossil_fuel_trend</a:t>
            </a:r>
            <a:r>
              <a:rPr lang="en-US" sz="1200" dirty="0" smtClean="0">
                <a:solidFill>
                  <a:srgbClr val="000000"/>
                </a:solidFill>
                <a:latin typeface="Calibri" pitchFamily="18"/>
                <a:ea typeface="Microsoft YaHei" pitchFamily="2"/>
                <a:cs typeface="Mangal" pitchFamily="2"/>
              </a:rPr>
              <a:t>, Accessed 09/28/2015</a:t>
            </a:r>
            <a:endParaRPr lang="en-US" sz="1200" b="0" i="0" u="none" strike="noStrike" kern="1200" spc="0" dirty="0">
              <a:ln>
                <a:noFill/>
              </a:ln>
              <a:solidFill>
                <a:srgbClr val="000000"/>
              </a:solidFill>
              <a:latin typeface="Calibri" pitchFamily="18"/>
              <a:ea typeface="Microsoft YaHei" pitchFamily="2"/>
              <a:cs typeface="Mangal" pitchFamily="2"/>
            </a:endParaRPr>
          </a:p>
          <a:p>
            <a:pPr lvl="0" algn="just">
              <a:buNone/>
            </a:pPr>
            <a:r>
              <a:rPr lang="en-US" sz="1200" dirty="0">
                <a:solidFill>
                  <a:srgbClr val="000000"/>
                </a:solidFill>
                <a:latin typeface="Calibri" pitchFamily="18"/>
                <a:ea typeface="Microsoft YaHei" pitchFamily="2"/>
                <a:cs typeface="Mangal" pitchFamily="2"/>
                <a:hlinkClick r:id="rId4"/>
              </a:rPr>
              <a:t>http://</a:t>
            </a:r>
            <a:r>
              <a:rPr lang="en-US" sz="1200" dirty="0" smtClean="0">
                <a:solidFill>
                  <a:srgbClr val="000000"/>
                </a:solidFill>
                <a:latin typeface="Calibri" pitchFamily="18"/>
                <a:ea typeface="Microsoft YaHei" pitchFamily="2"/>
                <a:cs typeface="Mangal" pitchFamily="2"/>
                <a:hlinkClick r:id="rId4"/>
              </a:rPr>
              <a:t>uclafacultyassociation.blogspot.com/2013/06/cheap-cheap.html</a:t>
            </a:r>
            <a:r>
              <a:rPr lang="en-US" sz="1200" dirty="0" smtClean="0">
                <a:solidFill>
                  <a:srgbClr val="000000"/>
                </a:solidFill>
                <a:latin typeface="Calibri" pitchFamily="18"/>
                <a:ea typeface="Microsoft YaHei" pitchFamily="2"/>
                <a:cs typeface="Mangal" pitchFamily="2"/>
              </a:rPr>
              <a:t>, Accessed 09/28/2015</a:t>
            </a:r>
            <a:endParaRPr lang="en-US" sz="1200" b="0" i="0" u="none" strike="noStrike" kern="1200" spc="0" dirty="0">
              <a:ln>
                <a:noFill/>
              </a:ln>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5" cstate="print"/>
          <a:srcRect l="50943"/>
          <a:stretch>
            <a:fillRect/>
          </a:stretch>
        </p:blipFill>
        <p:spPr bwMode="auto">
          <a:xfrm>
            <a:off x="8178581" y="0"/>
            <a:ext cx="965419" cy="914400"/>
          </a:xfrm>
          <a:prstGeom prst="rect">
            <a:avLst/>
          </a:prstGeom>
          <a:noFill/>
        </p:spPr>
      </p:pic>
      <p:pic>
        <p:nvPicPr>
          <p:cNvPr id="11268" name="Picture 4" descr="http://scrippsco2.ucsd.edu/sites/default/files/graphics_gallery_attachments/mlo_seas_adj_f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01" y="1676400"/>
            <a:ext cx="3410199" cy="265711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skepticalscience.com/pics/char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309" y="1790597"/>
            <a:ext cx="3721491" cy="24766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5400" y="4333514"/>
            <a:ext cx="1779783" cy="369332"/>
          </a:xfrm>
          <a:prstGeom prst="rect">
            <a:avLst/>
          </a:prstGeom>
          <a:noFill/>
        </p:spPr>
        <p:txBody>
          <a:bodyPr wrap="none" rtlCol="0">
            <a:spAutoFit/>
          </a:bodyPr>
          <a:lstStyle/>
          <a:p>
            <a:r>
              <a:rPr lang="en-US" dirty="0" smtClean="0"/>
              <a:t>Atmospheric CO</a:t>
            </a:r>
            <a:r>
              <a:rPr lang="en-US" baseline="-25000" dirty="0" smtClean="0"/>
              <a:t>2</a:t>
            </a:r>
            <a:endParaRPr lang="en-US" dirty="0"/>
          </a:p>
        </p:txBody>
      </p:sp>
      <p:sp>
        <p:nvSpPr>
          <p:cNvPr id="12" name="TextBox 11"/>
          <p:cNvSpPr txBox="1"/>
          <p:nvPr/>
        </p:nvSpPr>
        <p:spPr>
          <a:xfrm>
            <a:off x="5943600" y="4343400"/>
            <a:ext cx="1338380" cy="369332"/>
          </a:xfrm>
          <a:prstGeom prst="rect">
            <a:avLst/>
          </a:prstGeom>
          <a:noFill/>
        </p:spPr>
        <p:txBody>
          <a:bodyPr wrap="none" rtlCol="0">
            <a:spAutoFit/>
          </a:bodyPr>
          <a:lstStyle/>
          <a:p>
            <a:r>
              <a:rPr lang="en-US" dirty="0" smtClean="0"/>
              <a:t>Oceanic CO</a:t>
            </a:r>
            <a:r>
              <a:rPr lang="en-US" baseline="-25000" dirty="0" smtClean="0"/>
              <a:t>2</a:t>
            </a:r>
            <a:endParaRPr lang="en-US" dirty="0"/>
          </a:p>
        </p:txBody>
      </p:sp>
      <p:pic>
        <p:nvPicPr>
          <p:cNvPr id="11284" name="Picture 20" descr="http://3.bp.blogspot.com/-i02H604drvQ/UbCTCX9YChI/AAAAAAAAQxs/5lTMXOoscn4/s320/chea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552931"/>
            <a:ext cx="191452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107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fade">
                                      <p:cBhvr>
                                        <p:cTn id="15" dur="500"/>
                                        <p:tgtEl>
                                          <p:spTgt spid="112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84"/>
                                        </p:tgtEl>
                                        <p:attrNameLst>
                                          <p:attrName>style.visibility</p:attrName>
                                        </p:attrNameLst>
                                      </p:cBhvr>
                                      <p:to>
                                        <p:strVal val="visible"/>
                                      </p:to>
                                    </p:set>
                                    <p:animEffect transition="in" filter="fade">
                                      <p:cBhvr>
                                        <p:cTn id="23" dur="500"/>
                                        <p:tgtEl>
                                          <p:spTgt spid="1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Although other metals had been shown to give a single </a:t>
            </a:r>
            <a:r>
              <a:rPr lang="en-US" sz="2000" dirty="0" err="1" smtClean="0">
                <a:latin typeface="Agency FB" pitchFamily="34"/>
              </a:rPr>
              <a:t>regioisomer</a:t>
            </a:r>
            <a:r>
              <a:rPr lang="en-US" sz="2000" dirty="0" smtClean="0">
                <a:latin typeface="Agency FB" pitchFamily="34"/>
              </a:rPr>
              <a:t>, using Cu it is possible to access </a:t>
            </a:r>
            <a:r>
              <a:rPr lang="en-US" sz="2000" dirty="0" err="1" smtClean="0">
                <a:latin typeface="Agency FB" pitchFamily="34"/>
              </a:rPr>
              <a:t>regiodivergent</a:t>
            </a:r>
            <a:r>
              <a:rPr lang="en-US" sz="2000" dirty="0" smtClean="0">
                <a:latin typeface="Agency FB" pitchFamily="34"/>
              </a:rPr>
              <a:t> products by modifying the conditions during </a:t>
            </a:r>
            <a:r>
              <a:rPr lang="en-US" sz="2000" dirty="0" err="1" smtClean="0">
                <a:latin typeface="Agency FB" pitchFamily="34"/>
              </a:rPr>
              <a:t>allene</a:t>
            </a:r>
            <a:r>
              <a:rPr lang="en-US" sz="2000" dirty="0" smtClean="0">
                <a:latin typeface="Agency FB" pitchFamily="34"/>
              </a:rPr>
              <a:t> </a:t>
            </a:r>
            <a:r>
              <a:rPr lang="en-US" sz="2000" dirty="0" err="1" smtClean="0">
                <a:latin typeface="Agency FB" pitchFamily="34"/>
              </a:rPr>
              <a:t>silylcarboxylation</a:t>
            </a:r>
            <a:endParaRPr lang="en-US" sz="2000" dirty="0" smtClean="0">
              <a:latin typeface="Agency FB" pitchFamily="34"/>
            </a:endParaRP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Tani</a:t>
            </a:r>
            <a:r>
              <a:rPr lang="en-US" sz="1200" dirty="0" smtClean="0">
                <a:solidFill>
                  <a:srgbClr val="000000"/>
                </a:solidFill>
                <a:latin typeface="Calibri" pitchFamily="18"/>
                <a:ea typeface="Microsoft YaHei" pitchFamily="2"/>
                <a:cs typeface="Mangal" pitchFamily="2"/>
              </a:rPr>
              <a:t>, Y.; </a:t>
            </a:r>
            <a:r>
              <a:rPr lang="en-US" sz="1200" dirty="0" err="1" smtClean="0">
                <a:solidFill>
                  <a:srgbClr val="000000"/>
                </a:solidFill>
                <a:latin typeface="Calibri" pitchFamily="18"/>
                <a:ea typeface="Microsoft YaHei" pitchFamily="2"/>
                <a:cs typeface="Mangal" pitchFamily="2"/>
              </a:rPr>
              <a:t>Fujihara</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Terao</a:t>
            </a:r>
            <a:r>
              <a:rPr lang="en-US" sz="1200" dirty="0" smtClean="0">
                <a:solidFill>
                  <a:srgbClr val="000000"/>
                </a:solidFill>
                <a:latin typeface="Calibri" pitchFamily="18"/>
                <a:ea typeface="Microsoft YaHei" pitchFamily="2"/>
                <a:cs typeface="Mangal" pitchFamily="2"/>
              </a:rPr>
              <a:t>, J.; Tsuji, Y.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136</a:t>
            </a:r>
            <a:r>
              <a:rPr lang="en-US" sz="1200" dirty="0" smtClean="0">
                <a:solidFill>
                  <a:srgbClr val="000000"/>
                </a:solidFill>
                <a:latin typeface="Calibri" pitchFamily="18"/>
                <a:ea typeface="Microsoft YaHei" pitchFamily="2"/>
                <a:cs typeface="Mangal" pitchFamily="2"/>
              </a:rPr>
              <a:t>, 17706.</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8" name="Picture 7"/>
          <p:cNvPicPr>
            <a:picLocks noChangeAspect="1"/>
          </p:cNvPicPr>
          <p:nvPr/>
        </p:nvPicPr>
        <p:blipFill>
          <a:blip r:embed="rId4"/>
          <a:stretch>
            <a:fillRect/>
          </a:stretch>
        </p:blipFill>
        <p:spPr>
          <a:xfrm>
            <a:off x="2574532" y="1988095"/>
            <a:ext cx="3994575" cy="4665043"/>
          </a:xfrm>
          <a:prstGeom prst="rect">
            <a:avLst/>
          </a:prstGeom>
        </p:spPr>
      </p:pic>
    </p:spTree>
    <p:extLst>
      <p:ext uri="{BB962C8B-B14F-4D97-AF65-F5344CB8AC3E}">
        <p14:creationId xmlns:p14="http://schemas.microsoft.com/office/powerpoint/2010/main" val="413156883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Tani</a:t>
            </a:r>
            <a:r>
              <a:rPr lang="en-US" sz="1200" dirty="0" smtClean="0">
                <a:solidFill>
                  <a:srgbClr val="000000"/>
                </a:solidFill>
                <a:latin typeface="Calibri" pitchFamily="18"/>
                <a:ea typeface="Microsoft YaHei" pitchFamily="2"/>
                <a:cs typeface="Mangal" pitchFamily="2"/>
              </a:rPr>
              <a:t>, Y.; </a:t>
            </a:r>
            <a:r>
              <a:rPr lang="en-US" sz="1200" dirty="0" err="1" smtClean="0">
                <a:solidFill>
                  <a:srgbClr val="000000"/>
                </a:solidFill>
                <a:latin typeface="Calibri" pitchFamily="18"/>
                <a:ea typeface="Microsoft YaHei" pitchFamily="2"/>
                <a:cs typeface="Mangal" pitchFamily="2"/>
              </a:rPr>
              <a:t>Fujihara</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Terao</a:t>
            </a:r>
            <a:r>
              <a:rPr lang="en-US" sz="1200" dirty="0" smtClean="0">
                <a:solidFill>
                  <a:srgbClr val="000000"/>
                </a:solidFill>
                <a:latin typeface="Calibri" pitchFamily="18"/>
                <a:ea typeface="Microsoft YaHei" pitchFamily="2"/>
                <a:cs typeface="Mangal" pitchFamily="2"/>
              </a:rPr>
              <a:t>, J.; Tsuji, Y.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136</a:t>
            </a:r>
            <a:r>
              <a:rPr lang="en-US" sz="1200" dirty="0" smtClean="0">
                <a:solidFill>
                  <a:srgbClr val="000000"/>
                </a:solidFill>
                <a:latin typeface="Calibri" pitchFamily="18"/>
                <a:ea typeface="Microsoft YaHei" pitchFamily="2"/>
                <a:cs typeface="Mangal" pitchFamily="2"/>
              </a:rPr>
              <a:t>, 17706.</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rotWithShape="1">
          <a:blip r:embed="rId4"/>
          <a:srcRect t="4143" b="51447"/>
          <a:stretch/>
        </p:blipFill>
        <p:spPr>
          <a:xfrm>
            <a:off x="550014" y="1409342"/>
            <a:ext cx="3994560" cy="4881494"/>
          </a:xfrm>
          <a:prstGeom prst="rect">
            <a:avLst/>
          </a:prstGeom>
        </p:spPr>
      </p:pic>
      <p:pic>
        <p:nvPicPr>
          <p:cNvPr id="9" name="Picture 8"/>
          <p:cNvPicPr>
            <a:picLocks noChangeAspect="1"/>
          </p:cNvPicPr>
          <p:nvPr/>
        </p:nvPicPr>
        <p:blipFill rotWithShape="1">
          <a:blip r:embed="rId4"/>
          <a:srcRect t="48617" b="197"/>
          <a:stretch/>
        </p:blipFill>
        <p:spPr>
          <a:xfrm>
            <a:off x="4779602" y="1090902"/>
            <a:ext cx="3994560" cy="5626304"/>
          </a:xfrm>
          <a:prstGeom prst="rect">
            <a:avLst/>
          </a:prstGeom>
        </p:spPr>
      </p:pic>
    </p:spTree>
    <p:extLst>
      <p:ext uri="{BB962C8B-B14F-4D97-AF65-F5344CB8AC3E}">
        <p14:creationId xmlns:p14="http://schemas.microsoft.com/office/powerpoint/2010/main" val="400132605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Further functionalization was possible:</a:t>
            </a: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Tani</a:t>
            </a:r>
            <a:r>
              <a:rPr lang="en-US" sz="1200" dirty="0" smtClean="0">
                <a:solidFill>
                  <a:srgbClr val="000000"/>
                </a:solidFill>
                <a:latin typeface="Calibri" pitchFamily="18"/>
                <a:ea typeface="Microsoft YaHei" pitchFamily="2"/>
                <a:cs typeface="Mangal" pitchFamily="2"/>
              </a:rPr>
              <a:t>, Y.; </a:t>
            </a:r>
            <a:r>
              <a:rPr lang="en-US" sz="1200" dirty="0" err="1" smtClean="0">
                <a:solidFill>
                  <a:srgbClr val="000000"/>
                </a:solidFill>
                <a:latin typeface="Calibri" pitchFamily="18"/>
                <a:ea typeface="Microsoft YaHei" pitchFamily="2"/>
                <a:cs typeface="Mangal" pitchFamily="2"/>
              </a:rPr>
              <a:t>Fujihara</a:t>
            </a:r>
            <a:r>
              <a:rPr lang="en-US" sz="1200" dirty="0" smtClean="0">
                <a:solidFill>
                  <a:srgbClr val="000000"/>
                </a:solidFill>
                <a:latin typeface="Calibri" pitchFamily="18"/>
                <a:ea typeface="Microsoft YaHei" pitchFamily="2"/>
                <a:cs typeface="Mangal" pitchFamily="2"/>
              </a:rPr>
              <a:t>, T.; </a:t>
            </a:r>
            <a:r>
              <a:rPr lang="en-US" sz="1200" dirty="0" err="1" smtClean="0">
                <a:solidFill>
                  <a:srgbClr val="000000"/>
                </a:solidFill>
                <a:latin typeface="Calibri" pitchFamily="18"/>
                <a:ea typeface="Microsoft YaHei" pitchFamily="2"/>
                <a:cs typeface="Mangal" pitchFamily="2"/>
              </a:rPr>
              <a:t>Terao</a:t>
            </a:r>
            <a:r>
              <a:rPr lang="en-US" sz="1200" dirty="0" smtClean="0">
                <a:solidFill>
                  <a:srgbClr val="000000"/>
                </a:solidFill>
                <a:latin typeface="Calibri" pitchFamily="18"/>
                <a:ea typeface="Microsoft YaHei" pitchFamily="2"/>
                <a:cs typeface="Mangal" pitchFamily="2"/>
              </a:rPr>
              <a:t>, J.; Tsuji, Y.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136</a:t>
            </a:r>
            <a:r>
              <a:rPr lang="en-US" sz="1200" dirty="0" smtClean="0">
                <a:solidFill>
                  <a:srgbClr val="000000"/>
                </a:solidFill>
                <a:latin typeface="Calibri" pitchFamily="18"/>
                <a:ea typeface="Microsoft YaHei" pitchFamily="2"/>
                <a:cs typeface="Mangal" pitchFamily="2"/>
              </a:rPr>
              <a:t>, 17706.</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304800" y="1676400"/>
            <a:ext cx="3810240" cy="2370060"/>
          </a:xfrm>
          <a:prstGeom prst="rect">
            <a:avLst/>
          </a:prstGeom>
        </p:spPr>
      </p:pic>
      <p:pic>
        <p:nvPicPr>
          <p:cNvPr id="7" name="Picture 6"/>
          <p:cNvPicPr>
            <a:picLocks noChangeAspect="1"/>
          </p:cNvPicPr>
          <p:nvPr/>
        </p:nvPicPr>
        <p:blipFill>
          <a:blip r:embed="rId5"/>
          <a:stretch>
            <a:fillRect/>
          </a:stretch>
        </p:blipFill>
        <p:spPr>
          <a:xfrm>
            <a:off x="152400" y="4114800"/>
            <a:ext cx="4097520" cy="2294460"/>
          </a:xfrm>
          <a:prstGeom prst="rect">
            <a:avLst/>
          </a:prstGeom>
        </p:spPr>
      </p:pic>
      <p:pic>
        <p:nvPicPr>
          <p:cNvPr id="8" name="Picture 7"/>
          <p:cNvPicPr>
            <a:picLocks noChangeAspect="1"/>
          </p:cNvPicPr>
          <p:nvPr/>
        </p:nvPicPr>
        <p:blipFill>
          <a:blip r:embed="rId6"/>
          <a:stretch>
            <a:fillRect/>
          </a:stretch>
        </p:blipFill>
        <p:spPr>
          <a:xfrm>
            <a:off x="4419840" y="2160508"/>
            <a:ext cx="4218480" cy="3213000"/>
          </a:xfrm>
          <a:prstGeom prst="rect">
            <a:avLst/>
          </a:prstGeom>
        </p:spPr>
      </p:pic>
    </p:spTree>
    <p:extLst>
      <p:ext uri="{BB962C8B-B14F-4D97-AF65-F5344CB8AC3E}">
        <p14:creationId xmlns:p14="http://schemas.microsoft.com/office/powerpoint/2010/main" val="1132182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What About Cu-C Bonds?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Apparently </a:t>
            </a:r>
            <a:r>
              <a:rPr lang="en-US" sz="2000" dirty="0" err="1" smtClean="0">
                <a:latin typeface="Agency FB" pitchFamily="34"/>
              </a:rPr>
              <a:t>regiodivergent</a:t>
            </a:r>
            <a:r>
              <a:rPr lang="en-US" sz="2000" dirty="0" smtClean="0">
                <a:latin typeface="Agency FB" pitchFamily="34"/>
              </a:rPr>
              <a:t> functionalization with CO</a:t>
            </a:r>
            <a:r>
              <a:rPr lang="en-US" sz="2000" baseline="-25000" dirty="0" smtClean="0">
                <a:latin typeface="Agency FB" pitchFamily="34"/>
              </a:rPr>
              <a:t>2</a:t>
            </a:r>
            <a:r>
              <a:rPr lang="en-US" sz="2000" dirty="0" smtClean="0">
                <a:latin typeface="Agency FB" pitchFamily="34"/>
              </a:rPr>
              <a:t> was all the rage!</a:t>
            </a:r>
          </a:p>
          <a:p>
            <a:pPr marL="0" lvl="0" indent="0" algn="just">
              <a:spcBef>
                <a:spcPts val="638"/>
              </a:spcBef>
              <a:buNone/>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smtClean="0">
                <a:solidFill>
                  <a:srgbClr val="000000"/>
                </a:solidFill>
                <a:latin typeface="Calibri" pitchFamily="18"/>
                <a:ea typeface="Microsoft YaHei" pitchFamily="2"/>
                <a:cs typeface="Mangal" pitchFamily="2"/>
              </a:rPr>
              <a:t>Moragas</a:t>
            </a:r>
            <a:r>
              <a:rPr lang="en-US" sz="1200" dirty="0" smtClean="0">
                <a:solidFill>
                  <a:srgbClr val="000000"/>
                </a:solidFill>
                <a:latin typeface="Calibri" pitchFamily="18"/>
                <a:ea typeface="Microsoft YaHei" pitchFamily="2"/>
                <a:cs typeface="Mangal" pitchFamily="2"/>
              </a:rPr>
              <a:t>, T.; Cornella, J.; Martin, R.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136</a:t>
            </a:r>
            <a:r>
              <a:rPr lang="en-US" sz="1200" dirty="0" smtClean="0">
                <a:solidFill>
                  <a:srgbClr val="000000"/>
                </a:solidFill>
                <a:latin typeface="Calibri" pitchFamily="18"/>
                <a:ea typeface="Microsoft YaHei" pitchFamily="2"/>
                <a:cs typeface="Mangal" pitchFamily="2"/>
              </a:rPr>
              <a:t>, 17702.</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11" name="Picture 10"/>
          <p:cNvPicPr>
            <a:picLocks noChangeAspect="1"/>
          </p:cNvPicPr>
          <p:nvPr/>
        </p:nvPicPr>
        <p:blipFill>
          <a:blip r:embed="rId4"/>
          <a:stretch>
            <a:fillRect/>
          </a:stretch>
        </p:blipFill>
        <p:spPr>
          <a:xfrm>
            <a:off x="311881" y="2043868"/>
            <a:ext cx="2812320" cy="3598560"/>
          </a:xfrm>
          <a:prstGeom prst="rect">
            <a:avLst/>
          </a:prstGeom>
        </p:spPr>
      </p:pic>
      <p:pic>
        <p:nvPicPr>
          <p:cNvPr id="12" name="Picture 11"/>
          <p:cNvPicPr>
            <a:picLocks noChangeAspect="1"/>
          </p:cNvPicPr>
          <p:nvPr/>
        </p:nvPicPr>
        <p:blipFill>
          <a:blip r:embed="rId5"/>
          <a:stretch>
            <a:fillRect/>
          </a:stretch>
        </p:blipFill>
        <p:spPr>
          <a:xfrm>
            <a:off x="6241026" y="1052276"/>
            <a:ext cx="2892782" cy="5805724"/>
          </a:xfrm>
          <a:prstGeom prst="rect">
            <a:avLst/>
          </a:prstGeom>
        </p:spPr>
      </p:pic>
      <p:pic>
        <p:nvPicPr>
          <p:cNvPr id="13" name="Picture 12"/>
          <p:cNvPicPr>
            <a:picLocks noChangeAspect="1"/>
          </p:cNvPicPr>
          <p:nvPr/>
        </p:nvPicPr>
        <p:blipFill>
          <a:blip r:embed="rId6"/>
          <a:stretch>
            <a:fillRect/>
          </a:stretch>
        </p:blipFill>
        <p:spPr>
          <a:xfrm>
            <a:off x="3291573" y="3056700"/>
            <a:ext cx="2782080" cy="1202040"/>
          </a:xfrm>
          <a:prstGeom prst="rect">
            <a:avLst/>
          </a:prstGeom>
        </p:spPr>
      </p:pic>
    </p:spTree>
    <p:extLst>
      <p:ext uri="{BB962C8B-B14F-4D97-AF65-F5344CB8AC3E}">
        <p14:creationId xmlns:p14="http://schemas.microsoft.com/office/powerpoint/2010/main" val="3096682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Rh-Catalyzed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1430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Rhodium can undergo directed C-H carboxylation, as well as many of the </a:t>
            </a:r>
            <a:r>
              <a:rPr lang="en-US" sz="2000" dirty="0" err="1" smtClean="0">
                <a:latin typeface="Agency FB" pitchFamily="34"/>
              </a:rPr>
              <a:t>transmetallation</a:t>
            </a:r>
            <a:r>
              <a:rPr lang="en-US" sz="2000" dirty="0" smtClean="0">
                <a:latin typeface="Agency FB" pitchFamily="34"/>
              </a:rPr>
              <a:t>-carboxylation reactions previously discussed.</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just">
              <a:buNone/>
            </a:pPr>
            <a:r>
              <a:rPr lang="en-US" sz="1200" dirty="0">
                <a:solidFill>
                  <a:srgbClr val="000000"/>
                </a:solidFill>
                <a:latin typeface="Calibri" pitchFamily="18"/>
                <a:ea typeface="Microsoft YaHei" pitchFamily="2"/>
                <a:cs typeface="Mangal" pitchFamily="2"/>
              </a:rPr>
              <a:t>Yu, D.; </a:t>
            </a:r>
            <a:r>
              <a:rPr lang="en-US" sz="1200" dirty="0" err="1">
                <a:solidFill>
                  <a:srgbClr val="000000"/>
                </a:solidFill>
                <a:latin typeface="Calibri" pitchFamily="18"/>
                <a:ea typeface="Microsoft YaHei" pitchFamily="2"/>
                <a:cs typeface="Mangal" pitchFamily="2"/>
              </a:rPr>
              <a:t>Teong</a:t>
            </a:r>
            <a:r>
              <a:rPr lang="en-US" sz="1200" dirty="0">
                <a:solidFill>
                  <a:srgbClr val="000000"/>
                </a:solidFill>
                <a:latin typeface="Calibri" pitchFamily="18"/>
                <a:ea typeface="Microsoft YaHei" pitchFamily="2"/>
                <a:cs typeface="Mangal" pitchFamily="2"/>
              </a:rPr>
              <a:t>, S. P.; Zhang, Y. </a:t>
            </a:r>
            <a:r>
              <a:rPr lang="en-US" sz="1200" i="1" dirty="0" err="1">
                <a:solidFill>
                  <a:srgbClr val="000000"/>
                </a:solidFill>
                <a:latin typeface="Calibri" pitchFamily="18"/>
                <a:ea typeface="Microsoft YaHei" pitchFamily="2"/>
                <a:cs typeface="Mangal" pitchFamily="2"/>
              </a:rPr>
              <a:t>Coord</a:t>
            </a:r>
            <a:r>
              <a:rPr lang="en-US" sz="1200" i="1" dirty="0">
                <a:solidFill>
                  <a:srgbClr val="000000"/>
                </a:solidFill>
                <a:latin typeface="Calibri" pitchFamily="18"/>
                <a:ea typeface="Microsoft YaHei" pitchFamily="2"/>
                <a:cs typeface="Mangal" pitchFamily="2"/>
              </a:rPr>
              <a:t>. Chem. Rev.</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2015</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293</a:t>
            </a:r>
            <a:r>
              <a:rPr lang="en-US" sz="1200" dirty="0">
                <a:solidFill>
                  <a:srgbClr val="000000"/>
                </a:solidFill>
                <a:latin typeface="Calibri" pitchFamily="18"/>
                <a:ea typeface="Microsoft YaHei" pitchFamily="2"/>
                <a:cs typeface="Mangal" pitchFamily="2"/>
              </a:rPr>
              <a:t>, 279.</a:t>
            </a:r>
          </a:p>
          <a:p>
            <a:pPr algn="just">
              <a:buNone/>
            </a:pPr>
            <a:r>
              <a:rPr lang="en-US" sz="1200" dirty="0" smtClean="0">
                <a:solidFill>
                  <a:srgbClr val="000000"/>
                </a:solidFill>
                <a:latin typeface="Calibri" pitchFamily="18"/>
                <a:ea typeface="Microsoft YaHei" pitchFamily="2"/>
                <a:cs typeface="Mangal" pitchFamily="2"/>
              </a:rPr>
              <a:t>Mizuno, H.; Takaya, J.; </a:t>
            </a:r>
            <a:r>
              <a:rPr lang="en-US" sz="1200" dirty="0" err="1" smtClean="0">
                <a:solidFill>
                  <a:srgbClr val="000000"/>
                </a:solidFill>
                <a:latin typeface="Calibri" pitchFamily="18"/>
                <a:ea typeface="Microsoft YaHei" pitchFamily="2"/>
                <a:cs typeface="Mangal" pitchFamily="2"/>
              </a:rPr>
              <a:t>Iwasawa</a:t>
            </a:r>
            <a:r>
              <a:rPr lang="en-US" sz="1200" dirty="0" smtClean="0">
                <a:solidFill>
                  <a:srgbClr val="000000"/>
                </a:solidFill>
                <a:latin typeface="Calibri" pitchFamily="18"/>
                <a:ea typeface="Microsoft YaHei" pitchFamily="2"/>
                <a:cs typeface="Mangal" pitchFamily="2"/>
              </a:rPr>
              <a:t>, N.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2011</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133</a:t>
            </a:r>
            <a:r>
              <a:rPr lang="en-US" sz="1200" dirty="0" smtClean="0">
                <a:solidFill>
                  <a:srgbClr val="000000"/>
                </a:solidFill>
                <a:latin typeface="Calibri" pitchFamily="18"/>
                <a:ea typeface="Microsoft YaHei" pitchFamily="2"/>
                <a:cs typeface="Mangal" pitchFamily="2"/>
              </a:rPr>
              <a:t>, 1251.</a:t>
            </a:r>
          </a:p>
          <a:p>
            <a:pPr algn="just">
              <a:buNone/>
            </a:pPr>
            <a:r>
              <a:rPr lang="en-US" sz="1200" dirty="0" err="1" smtClean="0">
                <a:solidFill>
                  <a:srgbClr val="000000"/>
                </a:solidFill>
                <a:latin typeface="Calibri" pitchFamily="18"/>
                <a:ea typeface="Microsoft YaHei" pitchFamily="2"/>
                <a:cs typeface="Mangal" pitchFamily="2"/>
              </a:rPr>
              <a:t>Ostapowicz</a:t>
            </a:r>
            <a:r>
              <a:rPr lang="en-US" sz="1200" dirty="0" smtClean="0">
                <a:solidFill>
                  <a:srgbClr val="000000"/>
                </a:solidFill>
                <a:latin typeface="Calibri" pitchFamily="18"/>
                <a:ea typeface="Microsoft YaHei" pitchFamily="2"/>
                <a:cs typeface="Mangal" pitchFamily="2"/>
              </a:rPr>
              <a:t>, T. G.; Schmitz, M.; </a:t>
            </a:r>
            <a:r>
              <a:rPr lang="en-US" sz="1200" dirty="0" err="1" smtClean="0">
                <a:solidFill>
                  <a:srgbClr val="000000"/>
                </a:solidFill>
                <a:latin typeface="Calibri" pitchFamily="18"/>
                <a:ea typeface="Microsoft YaHei" pitchFamily="2"/>
                <a:cs typeface="Mangal" pitchFamily="2"/>
              </a:rPr>
              <a:t>Krystof</a:t>
            </a:r>
            <a:r>
              <a:rPr lang="en-US" sz="1200" dirty="0" smtClean="0">
                <a:solidFill>
                  <a:srgbClr val="000000"/>
                </a:solidFill>
                <a:latin typeface="Calibri" pitchFamily="18"/>
                <a:ea typeface="Microsoft YaHei" pitchFamily="2"/>
                <a:cs typeface="Mangal" pitchFamily="2"/>
              </a:rPr>
              <a:t>, M.; </a:t>
            </a:r>
            <a:r>
              <a:rPr lang="en-US" sz="1200" dirty="0" err="1" smtClean="0">
                <a:solidFill>
                  <a:srgbClr val="000000"/>
                </a:solidFill>
                <a:latin typeface="Calibri" pitchFamily="18"/>
                <a:ea typeface="Microsoft YaHei" pitchFamily="2"/>
                <a:cs typeface="Mangal" pitchFamily="2"/>
              </a:rPr>
              <a:t>Klankermayer</a:t>
            </a:r>
            <a:r>
              <a:rPr lang="en-US" sz="1200" dirty="0" smtClean="0">
                <a:solidFill>
                  <a:srgbClr val="000000"/>
                </a:solidFill>
                <a:latin typeface="Calibri" pitchFamily="18"/>
                <a:ea typeface="Microsoft YaHei" pitchFamily="2"/>
                <a:cs typeface="Mangal" pitchFamily="2"/>
              </a:rPr>
              <a:t>, J.; </a:t>
            </a:r>
            <a:r>
              <a:rPr lang="en-US" sz="1200" dirty="0" err="1" smtClean="0">
                <a:solidFill>
                  <a:srgbClr val="000000"/>
                </a:solidFill>
                <a:latin typeface="Calibri" pitchFamily="18"/>
                <a:ea typeface="Microsoft YaHei" pitchFamily="2"/>
                <a:cs typeface="Mangal" pitchFamily="2"/>
              </a:rPr>
              <a:t>Leitner</a:t>
            </a:r>
            <a:r>
              <a:rPr lang="en-US" sz="1200" dirty="0" smtClean="0">
                <a:solidFill>
                  <a:srgbClr val="000000"/>
                </a:solidFill>
                <a:latin typeface="Calibri" pitchFamily="18"/>
                <a:ea typeface="Microsoft YaHei" pitchFamily="2"/>
                <a:cs typeface="Mangal" pitchFamily="2"/>
              </a:rPr>
              <a:t>, W. </a:t>
            </a:r>
            <a:r>
              <a:rPr lang="en-US" sz="1200" i="1" dirty="0" err="1" smtClean="0">
                <a:solidFill>
                  <a:srgbClr val="000000"/>
                </a:solidFill>
                <a:latin typeface="Calibri" pitchFamily="18"/>
                <a:ea typeface="Microsoft YaHei" pitchFamily="2"/>
                <a:cs typeface="Mangal" pitchFamily="2"/>
              </a:rPr>
              <a:t>Angew</a:t>
            </a:r>
            <a:r>
              <a:rPr lang="en-US" sz="1200" i="1" dirty="0" smtClean="0">
                <a:solidFill>
                  <a:srgbClr val="000000"/>
                </a:solidFill>
                <a:latin typeface="Calibri" pitchFamily="18"/>
                <a:ea typeface="Microsoft YaHei" pitchFamily="2"/>
                <a:cs typeface="Mangal" pitchFamily="2"/>
              </a:rPr>
              <a:t>. Chem., Int. Ed.</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2013</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52</a:t>
            </a:r>
            <a:r>
              <a:rPr lang="en-US" sz="1200" dirty="0" smtClean="0">
                <a:solidFill>
                  <a:srgbClr val="000000"/>
                </a:solidFill>
                <a:latin typeface="Calibri" pitchFamily="18"/>
                <a:ea typeface="Microsoft YaHei" pitchFamily="2"/>
                <a:cs typeface="Mangal" pitchFamily="2"/>
              </a:rPr>
              <a:t>, 12119.</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34818" name="Picture 2" descr="Rhodium-catalyzed carboxylation of ArH bonds with CO2[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24124"/>
            <a:ext cx="3362325" cy="288607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 Rhodium-catalyzed olefin hydrocarboxylation with CO2[69]."/>
          <p:cNvPicPr>
            <a:picLocks noChangeAspect="1" noChangeArrowheads="1"/>
          </p:cNvPicPr>
          <p:nvPr/>
        </p:nvPicPr>
        <p:blipFill rotWithShape="1">
          <a:blip r:embed="rId5">
            <a:extLst>
              <a:ext uri="{28A0092B-C50C-407E-A947-70E740481C1C}">
                <a14:useLocalDpi xmlns:a14="http://schemas.microsoft.com/office/drawing/2010/main" val="0"/>
              </a:ext>
            </a:extLst>
          </a:blip>
          <a:srcRect l="255" t="-1" r="-255" b="71884"/>
          <a:stretch/>
        </p:blipFill>
        <p:spPr bwMode="auto">
          <a:xfrm>
            <a:off x="4505839" y="1600200"/>
            <a:ext cx="3743325"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4820496" y="4694896"/>
            <a:ext cx="3713664" cy="1934504"/>
          </a:xfrm>
          <a:prstGeom prst="rect">
            <a:avLst/>
          </a:prstGeom>
        </p:spPr>
      </p:pic>
      <p:pic>
        <p:nvPicPr>
          <p:cNvPr id="8" name="Picture 7"/>
          <p:cNvPicPr>
            <a:picLocks noChangeAspect="1"/>
          </p:cNvPicPr>
          <p:nvPr/>
        </p:nvPicPr>
        <p:blipFill>
          <a:blip r:embed="rId7"/>
          <a:stretch>
            <a:fillRect/>
          </a:stretch>
        </p:blipFill>
        <p:spPr>
          <a:xfrm>
            <a:off x="4267200" y="2209800"/>
            <a:ext cx="4569548" cy="2414412"/>
          </a:xfrm>
          <a:prstGeom prst="rect">
            <a:avLst/>
          </a:prstGeom>
          <a:ln w="25400">
            <a:solidFill>
              <a:schemeClr val="accent6">
                <a:lumMod val="75000"/>
              </a:schemeClr>
            </a:solidFill>
          </a:ln>
        </p:spPr>
      </p:pic>
      <p:sp>
        <p:nvSpPr>
          <p:cNvPr id="9" name="TextBox 8"/>
          <p:cNvSpPr txBox="1"/>
          <p:nvPr/>
        </p:nvSpPr>
        <p:spPr>
          <a:xfrm>
            <a:off x="3429000" y="2743200"/>
            <a:ext cx="304800" cy="381000"/>
          </a:xfrm>
          <a:prstGeom prst="rect">
            <a:avLst/>
          </a:prstGeom>
          <a:solidFill>
            <a:srgbClr val="F9F9F9"/>
          </a:solidFill>
        </p:spPr>
        <p:txBody>
          <a:bodyPr wrap="square" rtlCol="0">
            <a:spAutoFit/>
          </a:bodyPr>
          <a:lstStyle/>
          <a:p>
            <a:endParaRPr lang="en-US" dirty="0"/>
          </a:p>
        </p:txBody>
      </p:sp>
      <p:sp>
        <p:nvSpPr>
          <p:cNvPr id="13" name="TextBox 12"/>
          <p:cNvSpPr txBox="1"/>
          <p:nvPr/>
        </p:nvSpPr>
        <p:spPr>
          <a:xfrm>
            <a:off x="8086862" y="1594587"/>
            <a:ext cx="304800" cy="381000"/>
          </a:xfrm>
          <a:prstGeom prst="rect">
            <a:avLst/>
          </a:prstGeom>
          <a:solidFill>
            <a:srgbClr val="F9F9F9"/>
          </a:solidFill>
        </p:spPr>
        <p:txBody>
          <a:bodyPr wrap="square" rtlCol="0">
            <a:spAutoFit/>
          </a:bodyPr>
          <a:lstStyle/>
          <a:p>
            <a:endParaRPr lang="en-US" dirty="0"/>
          </a:p>
        </p:txBody>
      </p:sp>
    </p:spTree>
    <p:extLst>
      <p:ext uri="{BB962C8B-B14F-4D97-AF65-F5344CB8AC3E}">
        <p14:creationId xmlns:p14="http://schemas.microsoft.com/office/powerpoint/2010/main" val="4084947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fade">
                                      <p:cBhvr>
                                        <p:cTn id="12" dur="500"/>
                                        <p:tgtEl>
                                          <p:spTgt spid="348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Ag and Au Catalyzed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219440"/>
            <a:ext cx="365760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Both silver and gold can catalyze carboxylation of appreciably acidic protons.</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39938" name="Picture 2" descr="Full-size image (23 K)"/>
          <p:cNvPicPr>
            <a:picLocks noChangeAspect="1" noChangeArrowheads="1"/>
          </p:cNvPicPr>
          <p:nvPr/>
        </p:nvPicPr>
        <p:blipFill rotWithShape="1">
          <a:blip r:embed="rId4">
            <a:extLst>
              <a:ext uri="{28A0092B-C50C-407E-A947-70E740481C1C}">
                <a14:useLocalDpi xmlns:a14="http://schemas.microsoft.com/office/drawing/2010/main" val="0"/>
              </a:ext>
            </a:extLst>
          </a:blip>
          <a:srcRect r="5215"/>
          <a:stretch/>
        </p:blipFill>
        <p:spPr bwMode="auto">
          <a:xfrm>
            <a:off x="609600" y="3020789"/>
            <a:ext cx="3566160" cy="2085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552772" y="2570419"/>
            <a:ext cx="3714428" cy="3263260"/>
          </a:xfrm>
          <a:prstGeom prst="rect">
            <a:avLst/>
          </a:prstGeom>
        </p:spPr>
      </p:pic>
      <p:sp>
        <p:nvSpPr>
          <p:cNvPr id="11"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just">
              <a:buNone/>
            </a:pPr>
            <a:endParaRPr lang="en-US" sz="1200" dirty="0" smtClean="0">
              <a:solidFill>
                <a:srgbClr val="000000"/>
              </a:solidFill>
              <a:latin typeface="Calibri" pitchFamily="18"/>
              <a:ea typeface="Microsoft YaHei" pitchFamily="2"/>
              <a:cs typeface="Mangal" pitchFamily="2"/>
            </a:endParaRPr>
          </a:p>
          <a:p>
            <a:pPr algn="just">
              <a:buNone/>
            </a:pPr>
            <a:r>
              <a:rPr lang="en-US" sz="1200" dirty="0" smtClean="0">
                <a:solidFill>
                  <a:srgbClr val="000000"/>
                </a:solidFill>
                <a:latin typeface="Calibri" pitchFamily="18"/>
                <a:ea typeface="Microsoft YaHei" pitchFamily="2"/>
                <a:cs typeface="Mangal" pitchFamily="2"/>
              </a:rPr>
              <a:t>Yu</a:t>
            </a:r>
            <a:r>
              <a:rPr lang="en-US" sz="1200" dirty="0">
                <a:solidFill>
                  <a:srgbClr val="000000"/>
                </a:solidFill>
                <a:latin typeface="Calibri" pitchFamily="18"/>
                <a:ea typeface="Microsoft YaHei" pitchFamily="2"/>
                <a:cs typeface="Mangal" pitchFamily="2"/>
              </a:rPr>
              <a:t>, D.; </a:t>
            </a:r>
            <a:r>
              <a:rPr lang="en-US" sz="1200" dirty="0" err="1">
                <a:solidFill>
                  <a:srgbClr val="000000"/>
                </a:solidFill>
                <a:latin typeface="Calibri" pitchFamily="18"/>
                <a:ea typeface="Microsoft YaHei" pitchFamily="2"/>
                <a:cs typeface="Mangal" pitchFamily="2"/>
              </a:rPr>
              <a:t>Teong</a:t>
            </a:r>
            <a:r>
              <a:rPr lang="en-US" sz="1200" dirty="0">
                <a:solidFill>
                  <a:srgbClr val="000000"/>
                </a:solidFill>
                <a:latin typeface="Calibri" pitchFamily="18"/>
                <a:ea typeface="Microsoft YaHei" pitchFamily="2"/>
                <a:cs typeface="Mangal" pitchFamily="2"/>
              </a:rPr>
              <a:t>, S. P.; Zhang, Y. </a:t>
            </a:r>
            <a:r>
              <a:rPr lang="en-US" sz="1200" i="1" dirty="0" err="1">
                <a:solidFill>
                  <a:srgbClr val="000000"/>
                </a:solidFill>
                <a:latin typeface="Calibri" pitchFamily="18"/>
                <a:ea typeface="Microsoft YaHei" pitchFamily="2"/>
                <a:cs typeface="Mangal" pitchFamily="2"/>
              </a:rPr>
              <a:t>Coord</a:t>
            </a:r>
            <a:r>
              <a:rPr lang="en-US" sz="1200" i="1" dirty="0">
                <a:solidFill>
                  <a:srgbClr val="000000"/>
                </a:solidFill>
                <a:latin typeface="Calibri" pitchFamily="18"/>
                <a:ea typeface="Microsoft YaHei" pitchFamily="2"/>
                <a:cs typeface="Mangal" pitchFamily="2"/>
              </a:rPr>
              <a:t>. Chem. Rev.</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2015</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293</a:t>
            </a:r>
            <a:r>
              <a:rPr lang="en-US" sz="1200" dirty="0">
                <a:solidFill>
                  <a:srgbClr val="000000"/>
                </a:solidFill>
                <a:latin typeface="Calibri" pitchFamily="18"/>
                <a:ea typeface="Microsoft YaHei" pitchFamily="2"/>
                <a:cs typeface="Mangal" pitchFamily="2"/>
              </a:rPr>
              <a:t>, 279.</a:t>
            </a:r>
          </a:p>
          <a:p>
            <a:pPr algn="just">
              <a:buNone/>
            </a:pPr>
            <a:r>
              <a:rPr lang="en-US" sz="1200" dirty="0" err="1" smtClean="0">
                <a:solidFill>
                  <a:srgbClr val="000000"/>
                </a:solidFill>
                <a:latin typeface="Calibri" pitchFamily="18"/>
                <a:ea typeface="Microsoft YaHei" pitchFamily="2"/>
                <a:cs typeface="Mangal" pitchFamily="2"/>
              </a:rPr>
              <a:t>Boogaerts</a:t>
            </a:r>
            <a:r>
              <a:rPr lang="en-US" sz="1200" dirty="0" smtClean="0">
                <a:solidFill>
                  <a:srgbClr val="000000"/>
                </a:solidFill>
                <a:latin typeface="Calibri" pitchFamily="18"/>
                <a:ea typeface="Microsoft YaHei" pitchFamily="2"/>
                <a:cs typeface="Mangal" pitchFamily="2"/>
              </a:rPr>
              <a:t>, I. I. F.; Nolan, S. P.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2010</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132</a:t>
            </a:r>
            <a:r>
              <a:rPr lang="en-US" sz="1200" dirty="0" smtClean="0">
                <a:solidFill>
                  <a:srgbClr val="000000"/>
                </a:solidFill>
                <a:latin typeface="Calibri" pitchFamily="18"/>
                <a:ea typeface="Microsoft YaHei" pitchFamily="2"/>
                <a:cs typeface="Mangal" pitchFamily="2"/>
              </a:rPr>
              <a:t>, 8858.</a:t>
            </a:r>
          </a:p>
        </p:txBody>
      </p:sp>
      <p:pic>
        <p:nvPicPr>
          <p:cNvPr id="8" name="Picture 7"/>
          <p:cNvPicPr>
            <a:picLocks noChangeAspect="1"/>
          </p:cNvPicPr>
          <p:nvPr/>
        </p:nvPicPr>
        <p:blipFill>
          <a:blip r:embed="rId6"/>
          <a:stretch>
            <a:fillRect/>
          </a:stretch>
        </p:blipFill>
        <p:spPr>
          <a:xfrm>
            <a:off x="4726443" y="1066801"/>
            <a:ext cx="3807957" cy="2946277"/>
          </a:xfrm>
          <a:prstGeom prst="rect">
            <a:avLst/>
          </a:prstGeom>
        </p:spPr>
      </p:pic>
      <p:pic>
        <p:nvPicPr>
          <p:cNvPr id="9" name="Picture 8"/>
          <p:cNvPicPr>
            <a:picLocks noChangeAspect="1"/>
          </p:cNvPicPr>
          <p:nvPr/>
        </p:nvPicPr>
        <p:blipFill>
          <a:blip r:embed="rId7"/>
          <a:stretch>
            <a:fillRect/>
          </a:stretch>
        </p:blipFill>
        <p:spPr>
          <a:xfrm>
            <a:off x="4998603" y="4062417"/>
            <a:ext cx="3179978" cy="2719383"/>
          </a:xfrm>
          <a:prstGeom prst="rect">
            <a:avLst/>
          </a:prstGeom>
          <a:ln w="25400">
            <a:solidFill>
              <a:schemeClr val="accent6">
                <a:lumMod val="75000"/>
              </a:schemeClr>
            </a:solidFill>
          </a:ln>
        </p:spPr>
      </p:pic>
    </p:spTree>
    <p:extLst>
      <p:ext uri="{BB962C8B-B14F-4D97-AF65-F5344CB8AC3E}">
        <p14:creationId xmlns:p14="http://schemas.microsoft.com/office/powerpoint/2010/main" val="737743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9938"/>
                                        </p:tgtEl>
                                      </p:cBhvr>
                                    </p:animEffect>
                                    <p:set>
                                      <p:cBhvr>
                                        <p:cTn id="12" dur="1" fill="hold">
                                          <p:stCondLst>
                                            <p:cond delay="499"/>
                                          </p:stCondLst>
                                        </p:cTn>
                                        <p:tgtEl>
                                          <p:spTgt spid="3993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Iron and Ruthenium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1430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019800"/>
            <a:ext cx="9143640" cy="8423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just">
              <a:buNone/>
            </a:pPr>
            <a:r>
              <a:rPr lang="en-US" sz="1200" dirty="0">
                <a:solidFill>
                  <a:srgbClr val="000000"/>
                </a:solidFill>
                <a:latin typeface="Calibri" pitchFamily="18"/>
                <a:ea typeface="Microsoft YaHei" pitchFamily="2"/>
                <a:cs typeface="Mangal" pitchFamily="2"/>
              </a:rPr>
              <a:t>Yu, D.; </a:t>
            </a:r>
            <a:r>
              <a:rPr lang="en-US" sz="1200" dirty="0" err="1">
                <a:solidFill>
                  <a:srgbClr val="000000"/>
                </a:solidFill>
                <a:latin typeface="Calibri" pitchFamily="18"/>
                <a:ea typeface="Microsoft YaHei" pitchFamily="2"/>
                <a:cs typeface="Mangal" pitchFamily="2"/>
              </a:rPr>
              <a:t>Teong</a:t>
            </a:r>
            <a:r>
              <a:rPr lang="en-US" sz="1200" dirty="0">
                <a:solidFill>
                  <a:srgbClr val="000000"/>
                </a:solidFill>
                <a:latin typeface="Calibri" pitchFamily="18"/>
                <a:ea typeface="Microsoft YaHei" pitchFamily="2"/>
                <a:cs typeface="Mangal" pitchFamily="2"/>
              </a:rPr>
              <a:t>, S. P.; Zhang, Y. </a:t>
            </a:r>
            <a:r>
              <a:rPr lang="en-US" sz="1200" i="1" dirty="0" err="1">
                <a:solidFill>
                  <a:srgbClr val="000000"/>
                </a:solidFill>
                <a:latin typeface="Calibri" pitchFamily="18"/>
                <a:ea typeface="Microsoft YaHei" pitchFamily="2"/>
                <a:cs typeface="Mangal" pitchFamily="2"/>
              </a:rPr>
              <a:t>Coord</a:t>
            </a:r>
            <a:r>
              <a:rPr lang="en-US" sz="1200" i="1" dirty="0">
                <a:solidFill>
                  <a:srgbClr val="000000"/>
                </a:solidFill>
                <a:latin typeface="Calibri" pitchFamily="18"/>
                <a:ea typeface="Microsoft YaHei" pitchFamily="2"/>
                <a:cs typeface="Mangal" pitchFamily="2"/>
              </a:rPr>
              <a:t>. Chem. Rev.</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2015</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293</a:t>
            </a:r>
            <a:r>
              <a:rPr lang="en-US" sz="1200" dirty="0">
                <a:solidFill>
                  <a:srgbClr val="000000"/>
                </a:solidFill>
                <a:latin typeface="Calibri" pitchFamily="18"/>
                <a:ea typeface="Microsoft YaHei" pitchFamily="2"/>
                <a:cs typeface="Mangal" pitchFamily="2"/>
              </a:rPr>
              <a:t>, 279.</a:t>
            </a:r>
          </a:p>
          <a:p>
            <a:pPr algn="just">
              <a:buNone/>
            </a:pPr>
            <a:r>
              <a:rPr lang="en-US" sz="1200" dirty="0" err="1" smtClean="0">
                <a:solidFill>
                  <a:srgbClr val="000000"/>
                </a:solidFill>
                <a:latin typeface="Calibri" pitchFamily="18"/>
                <a:ea typeface="Microsoft YaHei" pitchFamily="2"/>
                <a:cs typeface="Mangal" pitchFamily="2"/>
              </a:rPr>
              <a:t>Greenhalgh</a:t>
            </a:r>
            <a:r>
              <a:rPr lang="en-US" sz="1200" dirty="0" smtClean="0">
                <a:solidFill>
                  <a:srgbClr val="000000"/>
                </a:solidFill>
                <a:latin typeface="Calibri" pitchFamily="18"/>
                <a:ea typeface="Microsoft YaHei" pitchFamily="2"/>
                <a:cs typeface="Mangal" pitchFamily="2"/>
              </a:rPr>
              <a:t>, M. D.; Thomas, S. P. </a:t>
            </a:r>
            <a:r>
              <a:rPr lang="en-US" sz="1200" i="1" dirty="0" smtClean="0">
                <a:solidFill>
                  <a:srgbClr val="000000"/>
                </a:solidFill>
                <a:latin typeface="Calibri" pitchFamily="18"/>
                <a:ea typeface="Microsoft YaHei" pitchFamily="2"/>
                <a:cs typeface="Mangal" pitchFamily="2"/>
              </a:rPr>
              <a:t>J. Am. Chem. Soc</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2012</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134</a:t>
            </a:r>
            <a:r>
              <a:rPr lang="en-US" sz="1200" dirty="0" smtClean="0">
                <a:solidFill>
                  <a:srgbClr val="000000"/>
                </a:solidFill>
                <a:latin typeface="Calibri" pitchFamily="18"/>
                <a:ea typeface="Microsoft YaHei" pitchFamily="2"/>
                <a:cs typeface="Mangal" pitchFamily="2"/>
              </a:rPr>
              <a:t>, 11900.</a:t>
            </a:r>
          </a:p>
          <a:p>
            <a:pPr algn="just">
              <a:buNone/>
            </a:pPr>
            <a:r>
              <a:rPr lang="en-US" sz="1200" dirty="0" err="1" smtClean="0">
                <a:solidFill>
                  <a:srgbClr val="000000"/>
                </a:solidFill>
                <a:latin typeface="Calibri" pitchFamily="18"/>
                <a:ea typeface="Microsoft YaHei" pitchFamily="2"/>
                <a:cs typeface="Mangal" pitchFamily="2"/>
              </a:rPr>
              <a:t>Hoberg</a:t>
            </a:r>
            <a:r>
              <a:rPr lang="en-US" sz="1200" dirty="0" smtClean="0">
                <a:solidFill>
                  <a:srgbClr val="000000"/>
                </a:solidFill>
                <a:latin typeface="Calibri" pitchFamily="18"/>
                <a:ea typeface="Microsoft YaHei" pitchFamily="2"/>
                <a:cs typeface="Mangal" pitchFamily="2"/>
              </a:rPr>
              <a:t>, H.; Jenni, K.; </a:t>
            </a:r>
            <a:r>
              <a:rPr lang="en-US" sz="1200" dirty="0" err="1" smtClean="0">
                <a:solidFill>
                  <a:srgbClr val="000000"/>
                </a:solidFill>
                <a:latin typeface="Calibri" pitchFamily="18"/>
                <a:ea typeface="Microsoft YaHei" pitchFamily="2"/>
                <a:cs typeface="Mangal" pitchFamily="2"/>
              </a:rPr>
              <a:t>Krüger</a:t>
            </a:r>
            <a:r>
              <a:rPr lang="en-US" sz="1200" dirty="0" smtClean="0">
                <a:solidFill>
                  <a:srgbClr val="000000"/>
                </a:solidFill>
                <a:latin typeface="Calibri" pitchFamily="18"/>
                <a:ea typeface="Microsoft YaHei" pitchFamily="2"/>
                <a:cs typeface="Mangal" pitchFamily="2"/>
              </a:rPr>
              <a:t>, C.; </a:t>
            </a:r>
            <a:r>
              <a:rPr lang="en-US" sz="1200" dirty="0" err="1" smtClean="0">
                <a:solidFill>
                  <a:srgbClr val="000000"/>
                </a:solidFill>
                <a:latin typeface="Calibri" pitchFamily="18"/>
                <a:ea typeface="Microsoft YaHei" pitchFamily="2"/>
                <a:cs typeface="Mangal" pitchFamily="2"/>
              </a:rPr>
              <a:t>Raabe</a:t>
            </a:r>
            <a:r>
              <a:rPr lang="en-US" sz="1200" dirty="0" smtClean="0">
                <a:solidFill>
                  <a:srgbClr val="000000"/>
                </a:solidFill>
                <a:latin typeface="Calibri" pitchFamily="18"/>
                <a:ea typeface="Microsoft YaHei" pitchFamily="2"/>
                <a:cs typeface="Mangal" pitchFamily="2"/>
              </a:rPr>
              <a:t>, E. </a:t>
            </a:r>
            <a:r>
              <a:rPr lang="en-US" sz="1200" dirty="0" err="1" smtClean="0">
                <a:solidFill>
                  <a:srgbClr val="000000"/>
                </a:solidFill>
                <a:latin typeface="Calibri" pitchFamily="18"/>
                <a:ea typeface="Microsoft YaHei" pitchFamily="2"/>
                <a:cs typeface="Mangal" pitchFamily="2"/>
              </a:rPr>
              <a:t>Angew</a:t>
            </a:r>
            <a:r>
              <a:rPr lang="en-US" sz="1200" dirty="0" smtClean="0">
                <a:solidFill>
                  <a:srgbClr val="000000"/>
                </a:solidFill>
                <a:latin typeface="Calibri" pitchFamily="18"/>
                <a:ea typeface="Microsoft YaHei" pitchFamily="2"/>
                <a:cs typeface="Mangal" pitchFamily="2"/>
              </a:rPr>
              <a:t>. Chem</a:t>
            </a:r>
            <a:r>
              <a:rPr lang="en-US" sz="1200" i="1" dirty="0" smtClean="0">
                <a:solidFill>
                  <a:srgbClr val="000000"/>
                </a:solidFill>
                <a:latin typeface="Calibri" pitchFamily="18"/>
                <a:ea typeface="Microsoft YaHei" pitchFamily="2"/>
                <a:cs typeface="Mangal" pitchFamily="2"/>
              </a:rPr>
              <a:t>., Int. Ed</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1986</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25</a:t>
            </a:r>
            <a:r>
              <a:rPr lang="en-US" sz="1200" dirty="0" smtClean="0">
                <a:solidFill>
                  <a:srgbClr val="000000"/>
                </a:solidFill>
                <a:latin typeface="Calibri" pitchFamily="18"/>
                <a:ea typeface="Microsoft YaHei" pitchFamily="2"/>
                <a:cs typeface="Mangal" pitchFamily="2"/>
              </a:rPr>
              <a:t>, 810.</a:t>
            </a:r>
          </a:p>
          <a:p>
            <a:pPr algn="just">
              <a:buNone/>
            </a:pPr>
            <a:r>
              <a:rPr lang="en-US" sz="1200" dirty="0" smtClean="0">
                <a:solidFill>
                  <a:srgbClr val="000000"/>
                </a:solidFill>
                <a:latin typeface="Calibri" pitchFamily="18"/>
                <a:ea typeface="Microsoft YaHei" pitchFamily="2"/>
                <a:cs typeface="Mangal" pitchFamily="2"/>
              </a:rPr>
              <a:t>Wu, L.; Liu, Q.; Fleischer, I.; </a:t>
            </a:r>
            <a:r>
              <a:rPr lang="en-US" sz="1200" dirty="0" err="1" smtClean="0">
                <a:solidFill>
                  <a:srgbClr val="000000"/>
                </a:solidFill>
                <a:latin typeface="Calibri" pitchFamily="18"/>
                <a:ea typeface="Microsoft YaHei" pitchFamily="2"/>
                <a:cs typeface="Mangal" pitchFamily="2"/>
              </a:rPr>
              <a:t>Jackstell</a:t>
            </a:r>
            <a:r>
              <a:rPr lang="en-US" sz="1200" dirty="0" smtClean="0">
                <a:solidFill>
                  <a:srgbClr val="000000"/>
                </a:solidFill>
                <a:latin typeface="Calibri" pitchFamily="18"/>
                <a:ea typeface="Microsoft YaHei" pitchFamily="2"/>
                <a:cs typeface="Mangal" pitchFamily="2"/>
              </a:rPr>
              <a:t>, R&gt;; </a:t>
            </a:r>
            <a:r>
              <a:rPr lang="en-US" sz="1200" dirty="0" err="1" smtClean="0">
                <a:solidFill>
                  <a:srgbClr val="000000"/>
                </a:solidFill>
                <a:latin typeface="Calibri" pitchFamily="18"/>
                <a:ea typeface="Microsoft YaHei" pitchFamily="2"/>
                <a:cs typeface="Mangal" pitchFamily="2"/>
              </a:rPr>
              <a:t>Beller</a:t>
            </a:r>
            <a:r>
              <a:rPr lang="en-US" sz="1200" dirty="0" smtClean="0">
                <a:solidFill>
                  <a:srgbClr val="000000"/>
                </a:solidFill>
                <a:latin typeface="Calibri" pitchFamily="18"/>
                <a:ea typeface="Microsoft YaHei" pitchFamily="2"/>
                <a:cs typeface="Mangal" pitchFamily="2"/>
              </a:rPr>
              <a:t>, M. </a:t>
            </a:r>
            <a:r>
              <a:rPr lang="en-US" sz="1200" i="1" dirty="0" smtClean="0">
                <a:solidFill>
                  <a:srgbClr val="000000"/>
                </a:solidFill>
                <a:latin typeface="Calibri" pitchFamily="18"/>
                <a:ea typeface="Microsoft YaHei" pitchFamily="2"/>
                <a:cs typeface="Mangal" pitchFamily="2"/>
              </a:rPr>
              <a:t>Nat. </a:t>
            </a:r>
            <a:r>
              <a:rPr lang="en-US" sz="1200" i="1" dirty="0" err="1" smtClean="0">
                <a:solidFill>
                  <a:srgbClr val="000000"/>
                </a:solidFill>
                <a:latin typeface="Calibri" pitchFamily="18"/>
                <a:ea typeface="Microsoft YaHei" pitchFamily="2"/>
                <a:cs typeface="Mangal" pitchFamily="2"/>
              </a:rPr>
              <a:t>Commun</a:t>
            </a:r>
            <a:r>
              <a:rPr lang="en-US" sz="1200" i="1" dirty="0" smtClean="0">
                <a:solidFill>
                  <a:srgbClr val="000000"/>
                </a:solidFill>
                <a:latin typeface="Calibri" pitchFamily="18"/>
                <a:ea typeface="Microsoft YaHei" pitchFamily="2"/>
                <a:cs typeface="Mangal" pitchFamily="2"/>
              </a:rPr>
              <a: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5</a:t>
            </a:r>
            <a:r>
              <a:rPr lang="en-US" sz="1200" dirty="0" smtClean="0">
                <a:solidFill>
                  <a:srgbClr val="000000"/>
                </a:solidFill>
                <a:latin typeface="Calibri" pitchFamily="18"/>
                <a:ea typeface="Microsoft YaHei" pitchFamily="2"/>
                <a:cs typeface="Mangal" pitchFamily="2"/>
              </a:rPr>
              <a:t>, 3091</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sp>
        <p:nvSpPr>
          <p:cNvPr id="9" name="TextBox 8"/>
          <p:cNvSpPr txBox="1"/>
          <p:nvPr/>
        </p:nvSpPr>
        <p:spPr>
          <a:xfrm>
            <a:off x="3429000" y="2743200"/>
            <a:ext cx="304800" cy="381000"/>
          </a:xfrm>
          <a:prstGeom prst="rect">
            <a:avLst/>
          </a:prstGeom>
          <a:solidFill>
            <a:srgbClr val="F9F9F9"/>
          </a:solidFill>
        </p:spPr>
        <p:txBody>
          <a:bodyPr wrap="square" rtlCol="0">
            <a:spAutoFit/>
          </a:bodyPr>
          <a:lstStyle/>
          <a:p>
            <a:endParaRPr lang="en-US" dirty="0"/>
          </a:p>
        </p:txBody>
      </p:sp>
      <p:sp>
        <p:nvSpPr>
          <p:cNvPr id="13" name="TextBox 12"/>
          <p:cNvSpPr txBox="1"/>
          <p:nvPr/>
        </p:nvSpPr>
        <p:spPr>
          <a:xfrm>
            <a:off x="8086862" y="1594587"/>
            <a:ext cx="304800" cy="381000"/>
          </a:xfrm>
          <a:prstGeom prst="rect">
            <a:avLst/>
          </a:prstGeom>
          <a:solidFill>
            <a:srgbClr val="F9F9F9"/>
          </a:solidFill>
        </p:spPr>
        <p:txBody>
          <a:bodyPr wrap="square" rtlCol="0">
            <a:spAutoFit/>
          </a:bodyPr>
          <a:lstStyle/>
          <a:p>
            <a:endParaRPr lang="en-US" dirty="0"/>
          </a:p>
        </p:txBody>
      </p:sp>
      <p:pic>
        <p:nvPicPr>
          <p:cNvPr id="43010" name="Picture 2" descr="Iron-catalyzed carboxylation of styrene derivatives with CO2[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27490"/>
            <a:ext cx="3743325" cy="21621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02534" y="1412956"/>
            <a:ext cx="304800" cy="381000"/>
          </a:xfrm>
          <a:prstGeom prst="rect">
            <a:avLst/>
          </a:prstGeom>
          <a:solidFill>
            <a:srgbClr val="F9F9F9"/>
          </a:solidFill>
        </p:spPr>
        <p:txBody>
          <a:bodyPr wrap="square" rtlCol="0">
            <a:spAutoFit/>
          </a:bodyPr>
          <a:lstStyle/>
          <a:p>
            <a:endParaRPr lang="en-US" dirty="0"/>
          </a:p>
        </p:txBody>
      </p:sp>
      <p:pic>
        <p:nvPicPr>
          <p:cNvPr id="43012" name="Picture 4" descr="Ruthenium-catalyzed alkene hydrocarboxylation reaction with CO2[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414" y="4191000"/>
            <a:ext cx="3190875" cy="15906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982214" y="4090062"/>
            <a:ext cx="304800" cy="381000"/>
          </a:xfrm>
          <a:prstGeom prst="rect">
            <a:avLst/>
          </a:prstGeom>
          <a:solidFill>
            <a:srgbClr val="F9F9F9"/>
          </a:solidFill>
        </p:spPr>
        <p:txBody>
          <a:bodyPr wrap="square" rtlCol="0">
            <a:spAutoFit/>
          </a:bodyPr>
          <a:lstStyle/>
          <a:p>
            <a:endParaRPr lang="en-US" dirty="0"/>
          </a:p>
        </p:txBody>
      </p:sp>
      <p:pic>
        <p:nvPicPr>
          <p:cNvPr id="5" name="Picture 4"/>
          <p:cNvPicPr>
            <a:picLocks noChangeAspect="1"/>
          </p:cNvPicPr>
          <p:nvPr/>
        </p:nvPicPr>
        <p:blipFill>
          <a:blip r:embed="rId6"/>
          <a:stretch>
            <a:fillRect/>
          </a:stretch>
        </p:blipFill>
        <p:spPr>
          <a:xfrm>
            <a:off x="4762602" y="1612066"/>
            <a:ext cx="3847698" cy="4122013"/>
          </a:xfrm>
          <a:prstGeom prst="rect">
            <a:avLst/>
          </a:prstGeom>
        </p:spPr>
      </p:pic>
    </p:spTree>
    <p:extLst>
      <p:ext uri="{BB962C8B-B14F-4D97-AF65-F5344CB8AC3E}">
        <p14:creationId xmlns:p14="http://schemas.microsoft.com/office/powerpoint/2010/main" val="1436162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2"/>
                                        </p:tgtEl>
                                        <p:attrNameLst>
                                          <p:attrName>style.visibility</p:attrName>
                                        </p:attrNameLst>
                                      </p:cBhvr>
                                      <p:to>
                                        <p:strVal val="visible"/>
                                      </p:to>
                                    </p:set>
                                    <p:animEffect transition="in" filter="fade">
                                      <p:cBhvr>
                                        <p:cTn id="12"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Reactions with Strained Organics</a:t>
            </a:r>
            <a:endParaRPr lang="en-US" sz="4000" dirty="0">
              <a:latin typeface="Perpetua" pitchFamily="18"/>
            </a:endParaRPr>
          </a:p>
        </p:txBody>
      </p:sp>
      <p:sp>
        <p:nvSpPr>
          <p:cNvPr id="3" name="Content Placeholder 2"/>
          <p:cNvSpPr txBox="1">
            <a:spLocks noGrp="1"/>
          </p:cNvSpPr>
          <p:nvPr>
            <p:ph type="body" idx="4294967295"/>
          </p:nvPr>
        </p:nvSpPr>
        <p:spPr>
          <a:xfrm>
            <a:off x="457200" y="1143000"/>
            <a:ext cx="8076960" cy="5212784"/>
          </a:xfrm>
        </p:spPr>
        <p:txBody>
          <a:bodyPr>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Traditionally epoxides were reacted with CO</a:t>
            </a:r>
            <a:r>
              <a:rPr lang="en-US" sz="2000" baseline="-25000" dirty="0" smtClean="0">
                <a:latin typeface="Agency FB" pitchFamily="34"/>
              </a:rPr>
              <a:t>2</a:t>
            </a:r>
            <a:r>
              <a:rPr lang="en-US" sz="2000" dirty="0">
                <a:latin typeface="Agency FB" pitchFamily="34"/>
              </a:rPr>
              <a:t> </a:t>
            </a:r>
            <a:r>
              <a:rPr lang="en-US" sz="2000" dirty="0" smtClean="0">
                <a:latin typeface="Agency FB" pitchFamily="34"/>
              </a:rPr>
              <a:t>under high heat and pressure to generate cyclic carbonates, with early catalysts to alleviate this containing hydroxide, which led to numerous side reactions;</a:t>
            </a:r>
          </a:p>
          <a:p>
            <a:pPr marL="0" lvl="0" indent="0" algn="just">
              <a:spcBef>
                <a:spcPts val="638"/>
              </a:spcBef>
              <a:buClr>
                <a:srgbClr val="E46C0A"/>
              </a:buClr>
              <a:buFont typeface="Arial" pitchFamily="32"/>
              <a:buChar char="•"/>
            </a:pPr>
            <a:r>
              <a:rPr lang="en-US" sz="2000" dirty="0" smtClean="0">
                <a:latin typeface="Agency FB" pitchFamily="34"/>
              </a:rPr>
              <a:t>Use of strongly Lewis acidic metal catalysts combined with halides allows significant decrease in temperature and pressure (From 40-80 </a:t>
            </a:r>
            <a:r>
              <a:rPr lang="en-US" sz="2000" dirty="0" err="1" smtClean="0">
                <a:latin typeface="Agency FB" pitchFamily="34"/>
              </a:rPr>
              <a:t>atm</a:t>
            </a:r>
            <a:r>
              <a:rPr lang="en-US" sz="2000" dirty="0" smtClean="0">
                <a:latin typeface="Agency FB" pitchFamily="34"/>
              </a:rPr>
              <a:t> down to between 10-15 </a:t>
            </a:r>
            <a:r>
              <a:rPr lang="en-US" sz="2000" dirty="0" err="1" smtClean="0">
                <a:latin typeface="Agency FB" pitchFamily="34"/>
              </a:rPr>
              <a:t>atm</a:t>
            </a:r>
            <a:r>
              <a:rPr lang="en-US" sz="2000" dirty="0" smtClean="0">
                <a:latin typeface="Agency FB" pitchFamily="34"/>
              </a:rPr>
              <a:t>);</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Current industrial standard is to use </a:t>
            </a:r>
            <a:r>
              <a:rPr lang="en-US" sz="2000" dirty="0" err="1" smtClean="0">
                <a:latin typeface="Agency FB" pitchFamily="34"/>
              </a:rPr>
              <a:t>phosphonium</a:t>
            </a:r>
            <a:r>
              <a:rPr lang="en-US" sz="2000" dirty="0" smtClean="0">
                <a:latin typeface="Agency FB" pitchFamily="34"/>
              </a:rPr>
              <a:t> salts, although these typically still require relatively high temperatures and pressure.</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r>
              <a:rPr lang="en-US" sz="1200" dirty="0" err="1" smtClean="0">
                <a:solidFill>
                  <a:srgbClr val="000000"/>
                </a:solidFill>
                <a:latin typeface="Calibri" pitchFamily="18"/>
                <a:ea typeface="Microsoft YaHei" pitchFamily="2"/>
                <a:cs typeface="Mangal" pitchFamily="2"/>
              </a:rPr>
              <a:t>Heyn</a:t>
            </a:r>
            <a:r>
              <a:rPr lang="en-US" sz="1200" dirty="0" smtClean="0">
                <a:solidFill>
                  <a:srgbClr val="000000"/>
                </a:solidFill>
                <a:latin typeface="Calibri" pitchFamily="18"/>
                <a:ea typeface="Microsoft YaHei" pitchFamily="2"/>
                <a:cs typeface="Mangal" pitchFamily="2"/>
              </a:rPr>
              <a:t>, R. H.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a:t>
            </a:r>
            <a:r>
              <a:rPr lang="en-US" sz="1200" i="1" dirty="0" smtClean="0">
                <a:solidFill>
                  <a:srgbClr val="000000"/>
                </a:solidFill>
                <a:latin typeface="Calibri" pitchFamily="18"/>
                <a:ea typeface="Microsoft YaHei" pitchFamily="2"/>
                <a:cs typeface="Mangal" pitchFamily="2"/>
              </a:rPr>
              <a:t>7</a:t>
            </a:r>
            <a:r>
              <a:rPr lang="en-US" sz="1200" dirty="0" smtClean="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a:t>
            </a:r>
            <a:r>
              <a:rPr lang="en-US" sz="1200" dirty="0" smtClean="0">
                <a:solidFill>
                  <a:srgbClr val="000000"/>
                </a:solidFill>
                <a:latin typeface="Calibri" pitchFamily="18"/>
                <a:ea typeface="Microsoft YaHei" pitchFamily="2"/>
                <a:cs typeface="Mangal" pitchFamily="2"/>
              </a:rPr>
              <a:t>97-13.</a:t>
            </a:r>
          </a:p>
          <a:p>
            <a:pPr lvl="0" algn="just">
              <a:buNone/>
            </a:pPr>
            <a:r>
              <a:rPr lang="en-US" sz="1200" dirty="0" smtClean="0">
                <a:solidFill>
                  <a:srgbClr val="000000"/>
                </a:solidFill>
                <a:latin typeface="Calibri" pitchFamily="18"/>
                <a:ea typeface="Microsoft YaHei" pitchFamily="2"/>
                <a:cs typeface="Mangal" pitchFamily="2"/>
              </a:rPr>
              <a:t>North, M.; Pasquale, R.; Young, C. </a:t>
            </a:r>
            <a:r>
              <a:rPr lang="en-US" sz="1200" i="1" dirty="0" smtClean="0">
                <a:solidFill>
                  <a:srgbClr val="000000"/>
                </a:solidFill>
                <a:latin typeface="Calibri" pitchFamily="18"/>
                <a:ea typeface="Microsoft YaHei" pitchFamily="2"/>
                <a:cs typeface="Mangal" pitchFamily="2"/>
              </a:rPr>
              <a:t>Green Chem.</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2010</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12</a:t>
            </a:r>
            <a:r>
              <a:rPr lang="en-US" sz="1200" dirty="0" smtClean="0">
                <a:solidFill>
                  <a:srgbClr val="000000"/>
                </a:solidFill>
                <a:latin typeface="Calibri" pitchFamily="18"/>
                <a:ea typeface="Microsoft YaHei" pitchFamily="2"/>
                <a:cs typeface="Mangal" pitchFamily="2"/>
              </a:rPr>
              <a:t>, 1514.</a:t>
            </a:r>
          </a:p>
          <a:p>
            <a:pPr lvl="0" algn="just">
              <a:buNone/>
            </a:pPr>
            <a:r>
              <a:rPr lang="en-US" sz="1200" dirty="0" smtClean="0">
                <a:solidFill>
                  <a:srgbClr val="000000"/>
                </a:solidFill>
                <a:latin typeface="Calibri" pitchFamily="18"/>
                <a:ea typeface="Microsoft YaHei" pitchFamily="2"/>
                <a:cs typeface="Mangal" pitchFamily="2"/>
              </a:rPr>
              <a:t>Li, F.; Xiao, L.; Xia, C.; Hu, B. </a:t>
            </a:r>
            <a:r>
              <a:rPr lang="en-US" sz="1200" i="1" dirty="0" smtClean="0">
                <a:solidFill>
                  <a:srgbClr val="000000"/>
                </a:solidFill>
                <a:latin typeface="Calibri" pitchFamily="18"/>
                <a:ea typeface="Microsoft YaHei" pitchFamily="2"/>
                <a:cs typeface="Mangal" pitchFamily="2"/>
              </a:rPr>
              <a:t>Tetrahedron Lett.</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2004</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45</a:t>
            </a:r>
            <a:r>
              <a:rPr lang="en-US" sz="1200" dirty="0" smtClean="0">
                <a:solidFill>
                  <a:srgbClr val="000000"/>
                </a:solidFill>
                <a:latin typeface="Calibri" pitchFamily="18"/>
                <a:ea typeface="Microsoft YaHei" pitchFamily="2"/>
                <a:cs typeface="Mangal" pitchFamily="2"/>
              </a:rPr>
              <a:t>, 8307.</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a:blip r:embed="rId4"/>
          <a:stretch>
            <a:fillRect/>
          </a:stretch>
        </p:blipFill>
        <p:spPr>
          <a:xfrm>
            <a:off x="2908080" y="3124200"/>
            <a:ext cx="3175200" cy="2139480"/>
          </a:xfrm>
          <a:prstGeom prst="rect">
            <a:avLst/>
          </a:prstGeom>
        </p:spPr>
      </p:pic>
    </p:spTree>
    <p:extLst>
      <p:ext uri="{BB962C8B-B14F-4D97-AF65-F5344CB8AC3E}">
        <p14:creationId xmlns:p14="http://schemas.microsoft.com/office/powerpoint/2010/main" val="54023997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Reactions with Strained Organics</a:t>
            </a:r>
            <a:endParaRPr lang="en-US" sz="4000" dirty="0">
              <a:latin typeface="Perpetua" pitchFamily="18"/>
            </a:endParaRPr>
          </a:p>
        </p:txBody>
      </p:sp>
      <p:sp>
        <p:nvSpPr>
          <p:cNvPr id="3" name="Content Placeholder 2"/>
          <p:cNvSpPr txBox="1">
            <a:spLocks noGrp="1"/>
          </p:cNvSpPr>
          <p:nvPr>
            <p:ph type="body" idx="4294967295"/>
          </p:nvPr>
        </p:nvSpPr>
        <p:spPr>
          <a:xfrm>
            <a:off x="457200" y="1143000"/>
            <a:ext cx="8076960" cy="5212784"/>
          </a:xfrm>
        </p:spPr>
        <p:txBody>
          <a:bodyPr>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To achieve activation at ambient conditions, it is necessary to activate both the epoxide and push the equilibrium towards carbonate which can be done by stabilizing the intermediate anion.</a:t>
            </a: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r>
              <a:rPr lang="en-US" sz="1200" dirty="0" smtClean="0">
                <a:solidFill>
                  <a:srgbClr val="000000"/>
                </a:solidFill>
                <a:latin typeface="Calibri" pitchFamily="18"/>
                <a:ea typeface="Microsoft YaHei" pitchFamily="2"/>
                <a:cs typeface="Mangal" pitchFamily="2"/>
              </a:rPr>
              <a:t>North, M.; Pasquale, R.; Young, C. </a:t>
            </a:r>
            <a:r>
              <a:rPr lang="en-US" sz="1200" i="1" dirty="0" smtClean="0">
                <a:solidFill>
                  <a:srgbClr val="000000"/>
                </a:solidFill>
                <a:latin typeface="Calibri" pitchFamily="18"/>
                <a:ea typeface="Microsoft YaHei" pitchFamily="2"/>
                <a:cs typeface="Mangal" pitchFamily="2"/>
              </a:rPr>
              <a:t>Green Chem.</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2010</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12</a:t>
            </a:r>
            <a:r>
              <a:rPr lang="en-US" sz="1200" dirty="0" smtClean="0">
                <a:solidFill>
                  <a:srgbClr val="000000"/>
                </a:solidFill>
                <a:latin typeface="Calibri" pitchFamily="18"/>
                <a:ea typeface="Microsoft YaHei" pitchFamily="2"/>
                <a:cs typeface="Mangal" pitchFamily="2"/>
              </a:rPr>
              <a:t>, 1514.</a:t>
            </a:r>
          </a:p>
          <a:p>
            <a:pPr lvl="0" algn="just">
              <a:buNone/>
            </a:pPr>
            <a:r>
              <a:rPr lang="en-US" sz="1200" dirty="0" err="1" smtClean="0">
                <a:solidFill>
                  <a:srgbClr val="000000"/>
                </a:solidFill>
                <a:latin typeface="Calibri" pitchFamily="18"/>
                <a:ea typeface="Microsoft YaHei" pitchFamily="2"/>
                <a:cs typeface="Mangal" pitchFamily="2"/>
              </a:rPr>
              <a:t>Meléndez</a:t>
            </a:r>
            <a:r>
              <a:rPr lang="en-US" sz="1200" dirty="0" smtClean="0">
                <a:solidFill>
                  <a:srgbClr val="000000"/>
                </a:solidFill>
                <a:latin typeface="Calibri" pitchFamily="18"/>
                <a:ea typeface="Microsoft YaHei" pitchFamily="2"/>
                <a:cs typeface="Mangal" pitchFamily="2"/>
              </a:rPr>
              <a:t>, J.; North, M.; Pasquale, R. </a:t>
            </a:r>
            <a:r>
              <a:rPr lang="en-US" sz="1200" i="1" dirty="0" smtClean="0">
                <a:solidFill>
                  <a:srgbClr val="000000"/>
                </a:solidFill>
                <a:latin typeface="Calibri" pitchFamily="18"/>
                <a:ea typeface="Microsoft YaHei" pitchFamily="2"/>
                <a:cs typeface="Mangal" pitchFamily="2"/>
              </a:rPr>
              <a:t>Eur. J. </a:t>
            </a:r>
            <a:r>
              <a:rPr lang="en-US" sz="1200" i="1" dirty="0" err="1" smtClean="0">
                <a:solidFill>
                  <a:srgbClr val="000000"/>
                </a:solidFill>
                <a:latin typeface="Calibri" pitchFamily="18"/>
                <a:ea typeface="Microsoft YaHei" pitchFamily="2"/>
                <a:cs typeface="Mangal" pitchFamily="2"/>
              </a:rPr>
              <a:t>Inorg</a:t>
            </a:r>
            <a:r>
              <a:rPr lang="en-US" sz="1200" i="1" dirty="0" smtClean="0">
                <a:solidFill>
                  <a:srgbClr val="000000"/>
                </a:solidFill>
                <a:latin typeface="Calibri" pitchFamily="18"/>
                <a:ea typeface="Microsoft YaHei" pitchFamily="2"/>
                <a:cs typeface="Mangal" pitchFamily="2"/>
              </a:rPr>
              <a:t>. Chem.</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2007</a:t>
            </a:r>
            <a:r>
              <a:rPr lang="en-US" sz="1200" dirty="0" smtClean="0">
                <a:solidFill>
                  <a:srgbClr val="000000"/>
                </a:solidFill>
                <a:latin typeface="Calibri" pitchFamily="18"/>
                <a:ea typeface="Microsoft YaHei" pitchFamily="2"/>
                <a:cs typeface="Mangal" pitchFamily="2"/>
              </a:rPr>
              <a:t>, 3323.</a:t>
            </a:r>
          </a:p>
          <a:p>
            <a:pPr lvl="0" algn="just">
              <a:buNone/>
            </a:pPr>
            <a:r>
              <a:rPr lang="en-US" sz="1200" dirty="0" smtClean="0">
                <a:solidFill>
                  <a:srgbClr val="000000"/>
                </a:solidFill>
                <a:latin typeface="Calibri" pitchFamily="18"/>
                <a:ea typeface="Microsoft YaHei" pitchFamily="2"/>
                <a:cs typeface="Mangal" pitchFamily="2"/>
              </a:rPr>
              <a:t>Man, M. L.; Lam, K. C.; Sit, W. N.; Ng, S. M.; Zhou, Z.; Lin, Z.; Lau, C. P. </a:t>
            </a:r>
            <a:r>
              <a:rPr lang="en-US" sz="1200" i="1" dirty="0" smtClean="0">
                <a:solidFill>
                  <a:srgbClr val="000000"/>
                </a:solidFill>
                <a:latin typeface="Calibri" pitchFamily="18"/>
                <a:ea typeface="Microsoft YaHei" pitchFamily="2"/>
                <a:cs typeface="Mangal" pitchFamily="2"/>
              </a:rPr>
              <a:t>Chem. Eur. J.</a:t>
            </a:r>
            <a:r>
              <a:rPr lang="en-US" sz="1200" dirty="0" smtClean="0">
                <a:solidFill>
                  <a:srgbClr val="000000"/>
                </a:solidFill>
                <a:latin typeface="Calibri" pitchFamily="18"/>
                <a:ea typeface="Microsoft YaHei" pitchFamily="2"/>
                <a:cs typeface="Mangal" pitchFamily="2"/>
              </a:rPr>
              <a:t>, </a:t>
            </a:r>
            <a:r>
              <a:rPr lang="en-US" sz="1200" b="1" dirty="0" smtClean="0">
                <a:solidFill>
                  <a:srgbClr val="000000"/>
                </a:solidFill>
                <a:latin typeface="Calibri" pitchFamily="18"/>
                <a:ea typeface="Microsoft YaHei" pitchFamily="2"/>
                <a:cs typeface="Mangal" pitchFamily="2"/>
              </a:rPr>
              <a:t>2006</a:t>
            </a:r>
            <a:r>
              <a:rPr lang="en-US" sz="1200" dirty="0" smtClean="0">
                <a:solidFill>
                  <a:srgbClr val="000000"/>
                </a:solidFill>
                <a:latin typeface="Calibri" pitchFamily="18"/>
                <a:ea typeface="Microsoft YaHei" pitchFamily="2"/>
                <a:cs typeface="Mangal" pitchFamily="2"/>
              </a:rPr>
              <a:t>, </a:t>
            </a:r>
            <a:r>
              <a:rPr lang="en-US" sz="1200" i="1" dirty="0" smtClean="0">
                <a:solidFill>
                  <a:srgbClr val="000000"/>
                </a:solidFill>
                <a:latin typeface="Calibri" pitchFamily="18"/>
                <a:ea typeface="Microsoft YaHei" pitchFamily="2"/>
                <a:cs typeface="Mangal" pitchFamily="2"/>
              </a:rPr>
              <a:t>12</a:t>
            </a:r>
            <a:r>
              <a:rPr lang="en-US" sz="1200" dirty="0" smtClean="0">
                <a:solidFill>
                  <a:srgbClr val="000000"/>
                </a:solidFill>
                <a:latin typeface="Calibri" pitchFamily="18"/>
                <a:ea typeface="Microsoft YaHei" pitchFamily="2"/>
                <a:cs typeface="Mangal" pitchFamily="2"/>
              </a:rPr>
              <a:t>, 1004.</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342209" y="1826220"/>
            <a:ext cx="3580212" cy="4345980"/>
          </a:xfrm>
          <a:prstGeom prst="rect">
            <a:avLst/>
          </a:prstGeom>
        </p:spPr>
      </p:pic>
      <p:pic>
        <p:nvPicPr>
          <p:cNvPr id="9" name="Picture 8"/>
          <p:cNvPicPr>
            <a:picLocks noChangeAspect="1"/>
          </p:cNvPicPr>
          <p:nvPr/>
        </p:nvPicPr>
        <p:blipFill>
          <a:blip r:embed="rId5"/>
          <a:stretch>
            <a:fillRect/>
          </a:stretch>
        </p:blipFill>
        <p:spPr>
          <a:xfrm>
            <a:off x="4315680" y="2248732"/>
            <a:ext cx="4218480" cy="3001320"/>
          </a:xfrm>
          <a:prstGeom prst="rect">
            <a:avLst/>
          </a:prstGeom>
        </p:spPr>
      </p:pic>
      <p:sp>
        <p:nvSpPr>
          <p:cNvPr id="11" name="TextBox 10"/>
          <p:cNvSpPr txBox="1"/>
          <p:nvPr/>
        </p:nvSpPr>
        <p:spPr>
          <a:xfrm>
            <a:off x="4495800" y="5410200"/>
            <a:ext cx="3814570" cy="307777"/>
          </a:xfrm>
          <a:prstGeom prst="rect">
            <a:avLst/>
          </a:prstGeom>
          <a:noFill/>
        </p:spPr>
        <p:txBody>
          <a:bodyPr wrap="none" rtlCol="0">
            <a:spAutoFit/>
          </a:bodyPr>
          <a:lstStyle/>
          <a:p>
            <a:r>
              <a:rPr lang="en-US" sz="1400" dirty="0" smtClean="0"/>
              <a:t>Not as successful… Requires </a:t>
            </a:r>
            <a:r>
              <a:rPr lang="en-US" sz="1400" i="1" dirty="0" smtClean="0"/>
              <a:t>40 </a:t>
            </a:r>
            <a:r>
              <a:rPr lang="en-US" sz="1400" i="1" dirty="0" err="1" smtClean="0"/>
              <a:t>atm</a:t>
            </a:r>
            <a:r>
              <a:rPr lang="en-US" sz="1400" i="1" dirty="0" smtClean="0"/>
              <a:t> CO</a:t>
            </a:r>
            <a:r>
              <a:rPr lang="en-US" sz="1400" i="1" baseline="-25000" dirty="0" smtClean="0"/>
              <a:t>2</a:t>
            </a:r>
            <a:r>
              <a:rPr lang="en-US" sz="1400" i="1" dirty="0" smtClean="0"/>
              <a:t> pressure!</a:t>
            </a:r>
            <a:endParaRPr lang="en-US" sz="1400" dirty="0"/>
          </a:p>
        </p:txBody>
      </p:sp>
    </p:spTree>
    <p:extLst>
      <p:ext uri="{BB962C8B-B14F-4D97-AF65-F5344CB8AC3E}">
        <p14:creationId xmlns:p14="http://schemas.microsoft.com/office/powerpoint/2010/main" val="3443109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Other Carbonate Reactions</a:t>
            </a:r>
            <a:endParaRPr lang="en-US" sz="4000" dirty="0">
              <a:latin typeface="Perpetua" pitchFamily="18"/>
            </a:endParaRPr>
          </a:p>
        </p:txBody>
      </p:sp>
      <p:sp>
        <p:nvSpPr>
          <p:cNvPr id="3" name="Content Placeholder 2"/>
          <p:cNvSpPr txBox="1">
            <a:spLocks noGrp="1"/>
          </p:cNvSpPr>
          <p:nvPr>
            <p:ph type="body" idx="4294967295"/>
          </p:nvPr>
        </p:nvSpPr>
        <p:spPr>
          <a:xfrm>
            <a:off x="457200" y="11430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Using a variety of catalysts, the following equilibrium can become synthetically practical;</a:t>
            </a:r>
          </a:p>
          <a:p>
            <a:pPr marL="0" lvl="0" indent="0" algn="just">
              <a:spcBef>
                <a:spcPts val="638"/>
              </a:spcBef>
              <a:buClr>
                <a:srgbClr val="E46C0A"/>
              </a:buClr>
              <a:buFont typeface="Arial" pitchFamily="32"/>
              <a:buChar char="•"/>
            </a:pPr>
            <a:r>
              <a:rPr lang="en-US" sz="2000" dirty="0" err="1" smtClean="0">
                <a:latin typeface="Agency FB" pitchFamily="34"/>
              </a:rPr>
              <a:t>Dessicants</a:t>
            </a:r>
            <a:r>
              <a:rPr lang="en-US" sz="2000" dirty="0" smtClean="0">
                <a:latin typeface="Agency FB" pitchFamily="34"/>
              </a:rPr>
              <a:t> are typically required, with acetonitrile being used as a </a:t>
            </a:r>
            <a:r>
              <a:rPr lang="en-US" sz="2000" i="1" dirty="0" smtClean="0">
                <a:latin typeface="Agency FB" pitchFamily="34"/>
              </a:rPr>
              <a:t>water trap</a:t>
            </a:r>
            <a:r>
              <a:rPr lang="en-US" sz="2000" dirty="0" smtClean="0">
                <a:latin typeface="Agency FB" pitchFamily="34"/>
              </a:rPr>
              <a:t>;</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Combining either method to make cyclic carbonates can lead to polycarbonates </a:t>
            </a:r>
            <a:r>
              <a:rPr lang="en-US" sz="2000" i="1" dirty="0" smtClean="0">
                <a:latin typeface="Agency FB" pitchFamily="34"/>
              </a:rPr>
              <a:t>without</a:t>
            </a:r>
            <a:r>
              <a:rPr lang="en-US" sz="2000" dirty="0" smtClean="0">
                <a:latin typeface="Agency FB" pitchFamily="34"/>
              </a:rPr>
              <a:t> the use of phosgene: as methyl isocyanate and ultimately phosgene become more expensive to make, this may provide a viable alternative.</a:t>
            </a:r>
          </a:p>
          <a:p>
            <a:pPr marL="0" lvl="0" indent="0" algn="just">
              <a:spcBef>
                <a:spcPts val="638"/>
              </a:spcBef>
              <a:buClr>
                <a:srgbClr val="E46C0A"/>
              </a:buClr>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203505"/>
            <a:ext cx="9143640" cy="6544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endParaRPr lang="en-US" sz="1200" dirty="0" smtClean="0">
              <a:solidFill>
                <a:srgbClr val="000000"/>
              </a:solidFill>
              <a:latin typeface="Calibri" pitchFamily="18"/>
              <a:ea typeface="Microsoft YaHei" pitchFamily="2"/>
              <a:cs typeface="Mangal" pitchFamily="2"/>
            </a:endParaRPr>
          </a:p>
          <a:p>
            <a:pPr lvl="0" algn="just">
              <a:buNone/>
            </a:pPr>
            <a:r>
              <a:rPr lang="en-US" sz="1200" dirty="0" smtClean="0">
                <a:solidFill>
                  <a:srgbClr val="000000"/>
                </a:solidFill>
                <a:latin typeface="Calibri" pitchFamily="18"/>
                <a:ea typeface="Microsoft YaHei" pitchFamily="2"/>
                <a:cs typeface="Mangal" pitchFamily="2"/>
              </a:rPr>
              <a:t> </a:t>
            </a:r>
            <a:r>
              <a:rPr lang="en-US" sz="1200" dirty="0">
                <a:solidFill>
                  <a:srgbClr val="000000"/>
                </a:solidFill>
                <a:latin typeface="Calibri" pitchFamily="18"/>
                <a:ea typeface="Microsoft YaHei" pitchFamily="2"/>
                <a:cs typeface="Mangal" pitchFamily="2"/>
              </a:rPr>
              <a:t>North,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1</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3-17</a:t>
            </a:r>
            <a:r>
              <a:rPr lang="en-US" sz="1200" dirty="0" smtClean="0">
                <a:solidFill>
                  <a:srgbClr val="000000"/>
                </a:solidFill>
                <a:latin typeface="Calibri" pitchFamily="18"/>
                <a:ea typeface="Microsoft YaHei" pitchFamily="2"/>
                <a:cs typeface="Mangal" pitchFamily="2"/>
              </a:rPr>
              <a:t>.</a:t>
            </a:r>
          </a:p>
          <a:p>
            <a:pPr algn="just">
              <a:buNone/>
            </a:pPr>
            <a:r>
              <a:rPr lang="en-US" sz="1200" dirty="0" err="1">
                <a:solidFill>
                  <a:srgbClr val="000000"/>
                </a:solidFill>
                <a:latin typeface="Calibri" pitchFamily="18"/>
                <a:ea typeface="Microsoft YaHei" pitchFamily="2"/>
                <a:cs typeface="Mangal" pitchFamily="2"/>
              </a:rPr>
              <a:t>Heyn</a:t>
            </a:r>
            <a:r>
              <a:rPr lang="en-US" sz="1200" dirty="0">
                <a:solidFill>
                  <a:srgbClr val="000000"/>
                </a:solidFill>
                <a:latin typeface="Calibri" pitchFamily="18"/>
                <a:ea typeface="Microsoft YaHei" pitchFamily="2"/>
                <a:cs typeface="Mangal" pitchFamily="2"/>
              </a:rPr>
              <a:t>, R. H.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7</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97-13</a:t>
            </a:r>
            <a:r>
              <a:rPr lang="en-US" sz="1200" dirty="0" smtClean="0">
                <a:solidFill>
                  <a:srgbClr val="000000"/>
                </a:solidFill>
                <a:latin typeface="Calibri" pitchFamily="18"/>
                <a:ea typeface="Microsoft YaHei" pitchFamily="2"/>
                <a:cs typeface="Mangal" pitchFamily="2"/>
              </a:rPr>
              <a:t>.</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sp>
        <p:nvSpPr>
          <p:cNvPr id="9" name="TextBox 8"/>
          <p:cNvSpPr txBox="1"/>
          <p:nvPr/>
        </p:nvSpPr>
        <p:spPr>
          <a:xfrm>
            <a:off x="3429000" y="2743200"/>
            <a:ext cx="304800" cy="381000"/>
          </a:xfrm>
          <a:prstGeom prst="rect">
            <a:avLst/>
          </a:prstGeom>
          <a:solidFill>
            <a:srgbClr val="F9F9F9"/>
          </a:solidFill>
        </p:spPr>
        <p:txBody>
          <a:bodyPr wrap="square" rtlCol="0">
            <a:spAutoFit/>
          </a:bodyPr>
          <a:lstStyle/>
          <a:p>
            <a:endParaRPr lang="en-US" dirty="0"/>
          </a:p>
        </p:txBody>
      </p:sp>
      <p:sp>
        <p:nvSpPr>
          <p:cNvPr id="13" name="TextBox 12"/>
          <p:cNvSpPr txBox="1"/>
          <p:nvPr/>
        </p:nvSpPr>
        <p:spPr>
          <a:xfrm>
            <a:off x="8086862" y="1594587"/>
            <a:ext cx="304800" cy="381000"/>
          </a:xfrm>
          <a:prstGeom prst="rect">
            <a:avLst/>
          </a:prstGeom>
          <a:solidFill>
            <a:srgbClr val="F9F9F9"/>
          </a:solidFill>
        </p:spPr>
        <p:txBody>
          <a:bodyPr wrap="square" rtlCol="0">
            <a:spAutoFit/>
          </a:bodyPr>
          <a:lstStyle/>
          <a:p>
            <a:endParaRPr lang="en-US" dirty="0"/>
          </a:p>
        </p:txBody>
      </p:sp>
      <p:pic>
        <p:nvPicPr>
          <p:cNvPr id="5" name="Picture 4"/>
          <p:cNvPicPr>
            <a:picLocks noChangeAspect="1"/>
          </p:cNvPicPr>
          <p:nvPr/>
        </p:nvPicPr>
        <p:blipFill>
          <a:blip r:embed="rId4"/>
          <a:stretch>
            <a:fillRect/>
          </a:stretch>
        </p:blipFill>
        <p:spPr>
          <a:xfrm>
            <a:off x="2040600" y="2133600"/>
            <a:ext cx="4284000" cy="1305000"/>
          </a:xfrm>
          <a:prstGeom prst="rect">
            <a:avLst/>
          </a:prstGeom>
        </p:spPr>
      </p:pic>
      <p:pic>
        <p:nvPicPr>
          <p:cNvPr id="8" name="Picture 7"/>
          <p:cNvPicPr>
            <a:picLocks noChangeAspect="1"/>
          </p:cNvPicPr>
          <p:nvPr/>
        </p:nvPicPr>
        <p:blipFill>
          <a:blip r:embed="rId5"/>
          <a:stretch>
            <a:fillRect/>
          </a:stretch>
        </p:blipFill>
        <p:spPr>
          <a:xfrm>
            <a:off x="868800" y="4495800"/>
            <a:ext cx="7056000" cy="1683000"/>
          </a:xfrm>
          <a:prstGeom prst="rect">
            <a:avLst/>
          </a:prstGeom>
        </p:spPr>
      </p:pic>
    </p:spTree>
    <p:extLst>
      <p:ext uri="{BB962C8B-B14F-4D97-AF65-F5344CB8AC3E}">
        <p14:creationId xmlns:p14="http://schemas.microsoft.com/office/powerpoint/2010/main" val="10153128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Driving Force for Chemistry</a:t>
            </a:r>
            <a:endParaRPr lang="en-US" sz="4000" dirty="0">
              <a:latin typeface="Perpetua" pitchFamily="18"/>
            </a:endParaRPr>
          </a:p>
        </p:txBody>
      </p:sp>
      <p:sp>
        <p:nvSpPr>
          <p:cNvPr id="3" name="Content Placeholder 2"/>
          <p:cNvSpPr txBox="1">
            <a:spLocks noGrp="1"/>
          </p:cNvSpPr>
          <p:nvPr>
            <p:ph type="body" idx="4294967295"/>
          </p:nvPr>
        </p:nvSpPr>
        <p:spPr>
          <a:xfrm>
            <a:off x="457200" y="12956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Although carbon dioxide is highly stable (</a:t>
            </a:r>
            <a:r>
              <a:rPr lang="en-US" sz="2000" dirty="0" err="1" smtClean="0">
                <a:latin typeface="Agency FB" pitchFamily="34"/>
              </a:rPr>
              <a:t>H</a:t>
            </a:r>
            <a:r>
              <a:rPr lang="en-US" sz="2000" baseline="-25000" dirty="0" err="1" smtClean="0">
                <a:latin typeface="Agency FB" pitchFamily="34"/>
              </a:rPr>
              <a:t>f</a:t>
            </a:r>
            <a:r>
              <a:rPr lang="en-US" sz="2000" baseline="-25000" dirty="0" smtClean="0">
                <a:latin typeface="Agency FB" pitchFamily="34"/>
              </a:rPr>
              <a:t> </a:t>
            </a:r>
            <a:r>
              <a:rPr lang="en-US" sz="2000" dirty="0" smtClean="0">
                <a:latin typeface="Agency FB" pitchFamily="34"/>
              </a:rPr>
              <a:t>= -394 kJ/</a:t>
            </a:r>
            <a:r>
              <a:rPr lang="en-US" sz="2000" dirty="0" err="1" smtClean="0">
                <a:latin typeface="Agency FB" pitchFamily="34"/>
              </a:rPr>
              <a:t>mol</a:t>
            </a:r>
            <a:r>
              <a:rPr lang="en-US" sz="2000" dirty="0" smtClean="0">
                <a:latin typeface="Agency FB" pitchFamily="34"/>
              </a:rPr>
              <a:t>), there are many ways to generate stable products;</a:t>
            </a:r>
          </a:p>
          <a:p>
            <a:pPr marL="0" lvl="0" indent="0" algn="just">
              <a:spcBef>
                <a:spcPts val="638"/>
              </a:spcBef>
              <a:buClr>
                <a:srgbClr val="E46C0A"/>
              </a:buClr>
              <a:buFont typeface="Arial" pitchFamily="32"/>
              <a:buChar char="•"/>
            </a:pPr>
            <a:r>
              <a:rPr lang="en-US" sz="2000" dirty="0" smtClean="0">
                <a:latin typeface="Agency FB" pitchFamily="34"/>
              </a:rPr>
              <a:t>High </a:t>
            </a:r>
            <a:r>
              <a:rPr lang="en-US" sz="2000" dirty="0" err="1" smtClean="0">
                <a:latin typeface="Agency FB" pitchFamily="34"/>
              </a:rPr>
              <a:t>electrophilicity</a:t>
            </a:r>
            <a:r>
              <a:rPr lang="en-US" sz="2000" dirty="0" smtClean="0">
                <a:latin typeface="Agency FB" pitchFamily="34"/>
              </a:rPr>
              <a:t> of central carbon makes addition of nucleophiles accessible;</a:t>
            </a:r>
          </a:p>
          <a:p>
            <a:pPr marL="0" lvl="0" indent="0" algn="just">
              <a:spcBef>
                <a:spcPts val="638"/>
              </a:spcBef>
              <a:buClr>
                <a:srgbClr val="E46C0A"/>
              </a:buClr>
              <a:buFont typeface="Arial" pitchFamily="32"/>
              <a:buChar char="•"/>
            </a:pPr>
            <a:r>
              <a:rPr lang="en-US" sz="2000" dirty="0" smtClean="0">
                <a:latin typeface="Agency FB" pitchFamily="34"/>
              </a:rPr>
              <a:t>High energy starting materials are can lead to favorable exothermic reactions with negative ∆G</a:t>
            </a:r>
            <a:r>
              <a:rPr lang="en-US" sz="2000" baseline="30000" dirty="0" smtClean="0">
                <a:latin typeface="Agency FB" pitchFamily="34"/>
              </a:rPr>
              <a:t>‡</a:t>
            </a:r>
            <a:r>
              <a:rPr lang="en-US" sz="2000" dirty="0" smtClean="0">
                <a:latin typeface="Agency FB" pitchFamily="34"/>
              </a:rPr>
              <a:t> and ∆H, overriding the intrinsic stability of CO</a:t>
            </a:r>
            <a:r>
              <a:rPr lang="en-US" sz="2000" baseline="-25000" dirty="0" smtClean="0">
                <a:latin typeface="Agency FB" pitchFamily="34"/>
              </a:rPr>
              <a:t>2</a:t>
            </a:r>
            <a:r>
              <a:rPr lang="en-US" sz="2000" dirty="0" smtClean="0">
                <a:latin typeface="Agency FB" pitchFamily="34"/>
              </a:rPr>
              <a:t>;</a:t>
            </a:r>
          </a:p>
          <a:p>
            <a:pPr marL="0" lvl="0" indent="0" algn="just">
              <a:spcBef>
                <a:spcPts val="638"/>
              </a:spcBef>
              <a:buClr>
                <a:srgbClr val="E46C0A"/>
              </a:buClr>
              <a:buFont typeface="Arial" pitchFamily="32"/>
              <a:buChar char="•"/>
            </a:pPr>
            <a:r>
              <a:rPr lang="en-US" sz="2000" dirty="0" smtClean="0">
                <a:latin typeface="Agency FB" pitchFamily="34"/>
              </a:rPr>
              <a:t>Weaker reactants lead to equilibrium mixtures of product and starting materials, and can be driven forward according to </a:t>
            </a:r>
            <a:r>
              <a:rPr lang="en-US" sz="2000" dirty="0">
                <a:latin typeface="Agency FB" pitchFamily="34"/>
              </a:rPr>
              <a:t>Le  </a:t>
            </a:r>
            <a:r>
              <a:rPr lang="en-US" sz="2000" dirty="0" err="1" smtClean="0">
                <a:latin typeface="Agency FB" pitchFamily="34"/>
              </a:rPr>
              <a:t>Châtelier’s</a:t>
            </a:r>
            <a:r>
              <a:rPr lang="en-US" sz="2000" dirty="0" smtClean="0">
                <a:latin typeface="Agency FB" pitchFamily="34"/>
              </a:rPr>
              <a:t> Principle.</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lvl="0" algn="just">
              <a:buNone/>
            </a:pPr>
            <a:r>
              <a:rPr lang="en-US" sz="1200" dirty="0">
                <a:solidFill>
                  <a:srgbClr val="000000"/>
                </a:solidFill>
                <a:latin typeface="Calibri" pitchFamily="18"/>
                <a:ea typeface="Microsoft YaHei" pitchFamily="2"/>
                <a:cs typeface="Mangal" pitchFamily="2"/>
              </a:rPr>
              <a:t>North,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1</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3-17.</a:t>
            </a: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8" name="Picture 7"/>
          <p:cNvPicPr>
            <a:picLocks noChangeAspect="1"/>
          </p:cNvPicPr>
          <p:nvPr/>
        </p:nvPicPr>
        <p:blipFill>
          <a:blip r:embed="rId4"/>
          <a:stretch>
            <a:fillRect/>
          </a:stretch>
        </p:blipFill>
        <p:spPr>
          <a:xfrm>
            <a:off x="2112999" y="4475572"/>
            <a:ext cx="4765362" cy="1915805"/>
          </a:xfrm>
          <a:prstGeom prst="rect">
            <a:avLst/>
          </a:prstGeom>
        </p:spPr>
      </p:pic>
      <p:sp>
        <p:nvSpPr>
          <p:cNvPr id="9" name="TextBox 8"/>
          <p:cNvSpPr txBox="1"/>
          <p:nvPr/>
        </p:nvSpPr>
        <p:spPr>
          <a:xfrm>
            <a:off x="6856997" y="5279585"/>
            <a:ext cx="1818959" cy="307777"/>
          </a:xfrm>
          <a:prstGeom prst="rect">
            <a:avLst/>
          </a:prstGeom>
          <a:noFill/>
        </p:spPr>
        <p:txBody>
          <a:bodyPr wrap="none" rtlCol="0">
            <a:spAutoFit/>
          </a:bodyPr>
          <a:lstStyle/>
          <a:p>
            <a:r>
              <a:rPr lang="en-US" sz="1400" dirty="0" smtClean="0"/>
              <a:t>Figures based on 2012</a:t>
            </a:r>
            <a:endParaRPr lang="en-US" sz="1400" dirty="0"/>
          </a:p>
        </p:txBody>
      </p:sp>
    </p:spTree>
    <p:extLst>
      <p:ext uri="{BB962C8B-B14F-4D97-AF65-F5344CB8AC3E}">
        <p14:creationId xmlns:p14="http://schemas.microsoft.com/office/powerpoint/2010/main" val="2844890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Polycarbonates from CO</a:t>
            </a:r>
            <a:r>
              <a:rPr lang="en-US" sz="4000" baseline="-25000" dirty="0" smtClean="0">
                <a:latin typeface="Perpetua" pitchFamily="18"/>
              </a:rPr>
              <a:t>2</a:t>
            </a:r>
            <a:r>
              <a:rPr lang="en-US" sz="4000" dirty="0" smtClean="0">
                <a:latin typeface="Perpetua" pitchFamily="18"/>
              </a:rPr>
              <a:t> and Epoxides</a:t>
            </a:r>
            <a:endParaRPr lang="en-US" sz="4000" dirty="0">
              <a:latin typeface="Perpetua" pitchFamily="18"/>
            </a:endParaRPr>
          </a:p>
        </p:txBody>
      </p:sp>
      <p:sp>
        <p:nvSpPr>
          <p:cNvPr id="3" name="Content Placeholder 2"/>
          <p:cNvSpPr txBox="1">
            <a:spLocks noGrp="1"/>
          </p:cNvSpPr>
          <p:nvPr>
            <p:ph type="body" idx="4294967295"/>
          </p:nvPr>
        </p:nvSpPr>
        <p:spPr>
          <a:xfrm>
            <a:off x="457200" y="114300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Both polycarbonates and polyether carbonates can be made, but require different catalysts;</a:t>
            </a:r>
          </a:p>
          <a:p>
            <a:pPr marL="0" lvl="0" indent="0" algn="just">
              <a:spcBef>
                <a:spcPts val="638"/>
              </a:spcBef>
              <a:buClr>
                <a:srgbClr val="E46C0A"/>
              </a:buClr>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019800"/>
            <a:ext cx="9143640" cy="8423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endParaRPr lang="en-US" sz="1200" dirty="0" smtClean="0">
              <a:solidFill>
                <a:srgbClr val="000000"/>
              </a:solidFill>
              <a:latin typeface="Calibri" pitchFamily="18"/>
              <a:ea typeface="Microsoft YaHei" pitchFamily="2"/>
              <a:cs typeface="Mangal" pitchFamily="2"/>
            </a:endParaRPr>
          </a:p>
          <a:p>
            <a:pPr lvl="0" algn="just">
              <a:buNone/>
            </a:pPr>
            <a:endParaRPr lang="en-US" sz="1200" dirty="0">
              <a:solidFill>
                <a:srgbClr val="000000"/>
              </a:solidFill>
              <a:latin typeface="Calibri" pitchFamily="18"/>
              <a:ea typeface="Microsoft YaHei" pitchFamily="2"/>
              <a:cs typeface="Mangal" pitchFamily="2"/>
            </a:endParaRPr>
          </a:p>
          <a:p>
            <a:pPr lvl="0" algn="just">
              <a:buNone/>
            </a:pPr>
            <a:endParaRPr lang="en-US" sz="1200" dirty="0" smtClean="0">
              <a:solidFill>
                <a:srgbClr val="000000"/>
              </a:solidFill>
              <a:latin typeface="Calibri" pitchFamily="18"/>
              <a:ea typeface="Microsoft YaHei" pitchFamily="2"/>
              <a:cs typeface="Mangal" pitchFamily="2"/>
            </a:endParaRPr>
          </a:p>
          <a:p>
            <a:pPr lvl="0" algn="just">
              <a:buNone/>
            </a:pPr>
            <a:r>
              <a:rPr lang="en-US" sz="1200" dirty="0" err="1" smtClean="0">
                <a:solidFill>
                  <a:srgbClr val="000000"/>
                </a:solidFill>
                <a:latin typeface="Calibri" pitchFamily="18"/>
                <a:ea typeface="Microsoft YaHei" pitchFamily="2"/>
                <a:cs typeface="Mangal" pitchFamily="2"/>
              </a:rPr>
              <a:t>Langanke</a:t>
            </a:r>
            <a:r>
              <a:rPr lang="en-US" sz="1200" dirty="0" smtClean="0">
                <a:solidFill>
                  <a:srgbClr val="000000"/>
                </a:solidFill>
                <a:latin typeface="Calibri" pitchFamily="18"/>
                <a:ea typeface="Microsoft YaHei" pitchFamily="2"/>
                <a:cs typeface="Mangal" pitchFamily="2"/>
              </a:rPr>
              <a:t>, J.; Wolf, A.; Peters,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a:t>
            </a:r>
            <a:r>
              <a:rPr lang="en-US" sz="1200" i="1" dirty="0" smtClean="0">
                <a:solidFill>
                  <a:srgbClr val="000000"/>
                </a:solidFill>
                <a:latin typeface="Calibri" pitchFamily="18"/>
                <a:ea typeface="Microsoft YaHei" pitchFamily="2"/>
                <a:cs typeface="Mangal" pitchFamily="2"/>
              </a:rPr>
              <a:t>5</a:t>
            </a:r>
            <a:r>
              <a:rPr lang="en-US" sz="1200" dirty="0" smtClean="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a:t>
            </a:r>
            <a:r>
              <a:rPr lang="en-US" sz="1200" dirty="0" smtClean="0">
                <a:solidFill>
                  <a:srgbClr val="000000"/>
                </a:solidFill>
                <a:latin typeface="Calibri" pitchFamily="18"/>
                <a:ea typeface="Microsoft YaHei" pitchFamily="2"/>
                <a:cs typeface="Mangal" pitchFamily="2"/>
              </a:rPr>
              <a:t>59-71.</a:t>
            </a: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sp>
        <p:nvSpPr>
          <p:cNvPr id="9" name="TextBox 8"/>
          <p:cNvSpPr txBox="1"/>
          <p:nvPr/>
        </p:nvSpPr>
        <p:spPr>
          <a:xfrm>
            <a:off x="3429000" y="2743200"/>
            <a:ext cx="304800" cy="381000"/>
          </a:xfrm>
          <a:prstGeom prst="rect">
            <a:avLst/>
          </a:prstGeom>
          <a:solidFill>
            <a:srgbClr val="F9F9F9"/>
          </a:solidFill>
        </p:spPr>
        <p:txBody>
          <a:bodyPr wrap="square" rtlCol="0">
            <a:spAutoFit/>
          </a:bodyPr>
          <a:lstStyle/>
          <a:p>
            <a:endParaRPr lang="en-US" dirty="0"/>
          </a:p>
        </p:txBody>
      </p:sp>
      <p:sp>
        <p:nvSpPr>
          <p:cNvPr id="13" name="TextBox 12"/>
          <p:cNvSpPr txBox="1"/>
          <p:nvPr/>
        </p:nvSpPr>
        <p:spPr>
          <a:xfrm>
            <a:off x="8086862" y="1594587"/>
            <a:ext cx="304800" cy="381000"/>
          </a:xfrm>
          <a:prstGeom prst="rect">
            <a:avLst/>
          </a:prstGeom>
          <a:solidFill>
            <a:srgbClr val="F9F9F9"/>
          </a:solidFill>
        </p:spPr>
        <p:txBody>
          <a:bodyPr wrap="square" rtlCol="0">
            <a:spAutoFit/>
          </a:bodyPr>
          <a:lstStyle/>
          <a:p>
            <a:endParaRPr lang="en-US" dirty="0"/>
          </a:p>
        </p:txBody>
      </p:sp>
      <p:pic>
        <p:nvPicPr>
          <p:cNvPr id="7" name="Picture 6"/>
          <p:cNvPicPr>
            <a:picLocks noChangeAspect="1"/>
          </p:cNvPicPr>
          <p:nvPr/>
        </p:nvPicPr>
        <p:blipFill>
          <a:blip r:embed="rId4"/>
          <a:stretch>
            <a:fillRect/>
          </a:stretch>
        </p:blipFill>
        <p:spPr>
          <a:xfrm>
            <a:off x="2587693" y="1651228"/>
            <a:ext cx="3815973" cy="1853852"/>
          </a:xfrm>
          <a:prstGeom prst="rect">
            <a:avLst/>
          </a:prstGeom>
        </p:spPr>
      </p:pic>
      <p:pic>
        <p:nvPicPr>
          <p:cNvPr id="11" name="Picture 10"/>
          <p:cNvPicPr>
            <a:picLocks noChangeAspect="1"/>
          </p:cNvPicPr>
          <p:nvPr/>
        </p:nvPicPr>
        <p:blipFill>
          <a:blip r:embed="rId5"/>
          <a:stretch>
            <a:fillRect/>
          </a:stretch>
        </p:blipFill>
        <p:spPr>
          <a:xfrm>
            <a:off x="453733" y="3733800"/>
            <a:ext cx="3447203" cy="2434432"/>
          </a:xfrm>
          <a:prstGeom prst="rect">
            <a:avLst/>
          </a:prstGeom>
        </p:spPr>
      </p:pic>
      <p:pic>
        <p:nvPicPr>
          <p:cNvPr id="14" name="Picture 13"/>
          <p:cNvPicPr>
            <a:picLocks noChangeAspect="1"/>
          </p:cNvPicPr>
          <p:nvPr/>
        </p:nvPicPr>
        <p:blipFill>
          <a:blip r:embed="rId6"/>
          <a:stretch>
            <a:fillRect/>
          </a:stretch>
        </p:blipFill>
        <p:spPr>
          <a:xfrm>
            <a:off x="4038724" y="3348027"/>
            <a:ext cx="4729883" cy="3123120"/>
          </a:xfrm>
          <a:prstGeom prst="rect">
            <a:avLst/>
          </a:prstGeom>
        </p:spPr>
      </p:pic>
      <p:sp>
        <p:nvSpPr>
          <p:cNvPr id="15" name="TextBox 14"/>
          <p:cNvSpPr txBox="1"/>
          <p:nvPr/>
        </p:nvSpPr>
        <p:spPr>
          <a:xfrm>
            <a:off x="812131" y="3364108"/>
            <a:ext cx="1847750" cy="307777"/>
          </a:xfrm>
          <a:prstGeom prst="rect">
            <a:avLst/>
          </a:prstGeom>
          <a:noFill/>
        </p:spPr>
        <p:txBody>
          <a:bodyPr wrap="none" rtlCol="0">
            <a:spAutoFit/>
          </a:bodyPr>
          <a:lstStyle/>
          <a:p>
            <a:r>
              <a:rPr lang="en-US" sz="1400" dirty="0" smtClean="0"/>
              <a:t>Polycarbonate Catalyst</a:t>
            </a:r>
            <a:endParaRPr lang="en-US" sz="1400" dirty="0"/>
          </a:p>
        </p:txBody>
      </p:sp>
      <p:sp>
        <p:nvSpPr>
          <p:cNvPr id="16" name="TextBox 15"/>
          <p:cNvSpPr txBox="1"/>
          <p:nvPr/>
        </p:nvSpPr>
        <p:spPr>
          <a:xfrm>
            <a:off x="3886200" y="3352800"/>
            <a:ext cx="2284536" cy="307777"/>
          </a:xfrm>
          <a:prstGeom prst="rect">
            <a:avLst/>
          </a:prstGeom>
          <a:noFill/>
        </p:spPr>
        <p:txBody>
          <a:bodyPr wrap="none" rtlCol="0">
            <a:spAutoFit/>
          </a:bodyPr>
          <a:lstStyle/>
          <a:p>
            <a:r>
              <a:rPr lang="en-US" sz="1400" dirty="0" smtClean="0"/>
              <a:t>Polyether carbonate Catalyst</a:t>
            </a:r>
            <a:endParaRPr lang="en-US" sz="1400" dirty="0"/>
          </a:p>
        </p:txBody>
      </p:sp>
    </p:spTree>
    <p:extLst>
      <p:ext uri="{BB962C8B-B14F-4D97-AF65-F5344CB8AC3E}">
        <p14:creationId xmlns:p14="http://schemas.microsoft.com/office/powerpoint/2010/main" val="1325801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a:latin typeface="Perpetua" pitchFamily="18"/>
              </a:rPr>
              <a:t>Thank you for your attention!</a:t>
            </a: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5" name="TextBox 5"/>
          <p:cNvSpPr/>
          <p:nvPr/>
        </p:nvSpPr>
        <p:spPr>
          <a:xfrm>
            <a:off x="0" y="6361200"/>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lvl="0" algn="just">
              <a:buNone/>
            </a:pPr>
            <a:r>
              <a:rPr lang="en-US" sz="1200" dirty="0">
                <a:solidFill>
                  <a:srgbClr val="000000"/>
                </a:solidFill>
                <a:latin typeface="Calibri" pitchFamily="18"/>
                <a:ea typeface="Microsoft YaHei" pitchFamily="2"/>
                <a:cs typeface="Mangal" pitchFamily="2"/>
              </a:rPr>
              <a:t>http://</a:t>
            </a:r>
            <a:r>
              <a:rPr lang="en-US" sz="1200" dirty="0" smtClean="0">
                <a:solidFill>
                  <a:srgbClr val="000000"/>
                </a:solidFill>
                <a:latin typeface="Calibri" pitchFamily="18"/>
                <a:ea typeface="Microsoft YaHei" pitchFamily="2"/>
                <a:cs typeface="Mangal" pitchFamily="2"/>
              </a:rPr>
              <a:t>lolworthy.com/funny/mars-crying-comic, </a:t>
            </a:r>
            <a:r>
              <a:rPr lang="en-US" sz="1200" b="0" i="0" u="none" strike="noStrike" kern="1200" spc="0" dirty="0">
                <a:ln>
                  <a:noFill/>
                </a:ln>
                <a:solidFill>
                  <a:srgbClr val="000000"/>
                </a:solidFill>
                <a:latin typeface="Calibri" pitchFamily="18"/>
                <a:ea typeface="Microsoft YaHei" pitchFamily="2"/>
                <a:cs typeface="Mangal" pitchFamily="2"/>
              </a:rPr>
              <a:t>Accessed </a:t>
            </a:r>
            <a:r>
              <a:rPr lang="en-US" sz="1200" b="0" i="0" u="none" strike="noStrike" kern="1200" spc="0" dirty="0" smtClean="0">
                <a:ln>
                  <a:noFill/>
                </a:ln>
                <a:solidFill>
                  <a:srgbClr val="000000"/>
                </a:solidFill>
                <a:latin typeface="Calibri" pitchFamily="18"/>
                <a:ea typeface="Microsoft YaHei" pitchFamily="2"/>
                <a:cs typeface="Mangal" pitchFamily="2"/>
              </a:rPr>
              <a:t>09/30/2015.</a:t>
            </a:r>
            <a:endParaRPr lang="en-US" sz="1200" b="0" i="0" u="none" strike="noStrike" kern="1200" spc="0" dirty="0">
              <a:ln>
                <a:noFill/>
              </a:ln>
              <a:solidFill>
                <a:srgbClr val="000000"/>
              </a:solidFill>
              <a:latin typeface="Calibri" pitchFamily="18"/>
              <a:ea typeface="Microsoft YaHei" pitchFamily="2"/>
              <a:cs typeface="Mangal" pitchFamily="2"/>
            </a:endParaRPr>
          </a:p>
        </p:txBody>
      </p:sp>
      <p:pic>
        <p:nvPicPr>
          <p:cNvPr id="6" name="Picture 4"/>
          <p:cNvPicPr>
            <a:picLocks noChangeAspect="1"/>
          </p:cNvPicPr>
          <p:nvPr/>
        </p:nvPicPr>
        <p:blipFill>
          <a:blip r:embed="rId3" cstate="print">
            <a:alphaModFix/>
            <a:lum/>
          </a:blip>
          <a:srcRect l="63679"/>
          <a:stretch>
            <a:fillRect/>
          </a:stretch>
        </p:blipFill>
        <p:spPr>
          <a:xfrm>
            <a:off x="8178480" y="0"/>
            <a:ext cx="965160" cy="914039"/>
          </a:xfrm>
          <a:prstGeom prst="rect">
            <a:avLst/>
          </a:prstGeom>
          <a:noFill/>
          <a:ln>
            <a:noFill/>
          </a:ln>
        </p:spPr>
      </p:pic>
      <p:pic>
        <p:nvPicPr>
          <p:cNvPr id="32772" name="Picture 4" descr="http://lolworthy.com/wp-content/uploads/2015/09/mars-crying-com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5592"/>
            <a:ext cx="9144000" cy="3000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Question 1</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5" name="TextBox 5"/>
          <p:cNvSpPr/>
          <p:nvPr/>
        </p:nvSpPr>
        <p:spPr>
          <a:xfrm>
            <a:off x="0" y="6361200"/>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a:solidFill>
                  <a:srgbClr val="000000"/>
                </a:solidFill>
                <a:latin typeface="Calibri" pitchFamily="18"/>
                <a:ea typeface="Microsoft YaHei" pitchFamily="2"/>
                <a:cs typeface="Mangal" pitchFamily="2"/>
              </a:rPr>
              <a:t>Styring</a:t>
            </a:r>
            <a:r>
              <a:rPr lang="en-US" sz="1200" dirty="0">
                <a:solidFill>
                  <a:srgbClr val="000000"/>
                </a:solidFill>
                <a:latin typeface="Calibri" pitchFamily="18"/>
                <a:ea typeface="Microsoft YaHei" pitchFamily="2"/>
                <a:cs typeface="Mangal" pitchFamily="2"/>
              </a:rPr>
              <a:t>, P.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2</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19-32.</a:t>
            </a:r>
          </a:p>
        </p:txBody>
      </p:sp>
      <p:pic>
        <p:nvPicPr>
          <p:cNvPr id="6" name="Picture 4"/>
          <p:cNvPicPr>
            <a:picLocks noChangeAspect="1"/>
          </p:cNvPicPr>
          <p:nvPr/>
        </p:nvPicPr>
        <p:blipFill>
          <a:blip r:embed="rId3" cstate="print">
            <a:alphaModFix/>
            <a:lum/>
          </a:blip>
          <a:srcRect l="63679"/>
          <a:stretch>
            <a:fillRect/>
          </a:stretch>
        </p:blipFill>
        <p:spPr>
          <a:xfrm>
            <a:off x="8178480" y="0"/>
            <a:ext cx="965160" cy="914039"/>
          </a:xfrm>
          <a:prstGeom prst="rect">
            <a:avLst/>
          </a:prstGeom>
          <a:noFill/>
          <a:ln>
            <a:noFill/>
          </a:ln>
        </p:spPr>
      </p:pic>
      <p:sp>
        <p:nvSpPr>
          <p:cNvPr id="7" name="Content Placeholder 2"/>
          <p:cNvSpPr txBox="1">
            <a:spLocks/>
          </p:cNvSpPr>
          <p:nvPr/>
        </p:nvSpPr>
        <p:spPr>
          <a:xfrm>
            <a:off x="457200" y="685799"/>
            <a:ext cx="8076960" cy="4876560"/>
          </a:xfrm>
          <a:prstGeom prst="rect">
            <a:avLst/>
          </a:prstGeom>
        </p:spPr>
        <p:txBody>
          <a:bodyPr vert="horz" lIns="91440" tIns="45720" rIns="91440" bIns="45720" rtlCol="0">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defTabSz="914400" rtl="0" eaLnBrk="1" latinLnBrk="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defTabSz="914400" rtl="0" eaLnBrk="1" latinLnBrk="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defTabSz="914400" rtl="0" eaLnBrk="1" latinLnBrk="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defTabSz="914400" rtl="0" eaLnBrk="1" latinLnBrk="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indent="0">
              <a:spcBef>
                <a:spcPts val="638"/>
              </a:spcBef>
              <a:buFont typeface="StarSymbol"/>
              <a:buNone/>
            </a:pPr>
            <a:endParaRPr lang="en-US" sz="2000" dirty="0" smtClean="0">
              <a:latin typeface="Agency FB" pitchFamily="34"/>
            </a:endParaRPr>
          </a:p>
          <a:p>
            <a:pPr marL="0" indent="0" algn="just">
              <a:spcBef>
                <a:spcPts val="638"/>
              </a:spcBef>
              <a:buClr>
                <a:srgbClr val="E46C0A"/>
              </a:buClr>
              <a:buFont typeface="Arial" pitchFamily="32"/>
              <a:buChar char="•"/>
            </a:pPr>
            <a:r>
              <a:rPr lang="en-US" sz="2000" dirty="0" smtClean="0">
                <a:latin typeface="Agency FB" pitchFamily="34"/>
              </a:rPr>
              <a:t>There are a number of pathways that lead to </a:t>
            </a:r>
            <a:r>
              <a:rPr lang="en-US" sz="2000" dirty="0" err="1" smtClean="0">
                <a:latin typeface="Agency FB" pitchFamily="34"/>
              </a:rPr>
              <a:t>monoethanolamine</a:t>
            </a:r>
            <a:r>
              <a:rPr lang="en-US" sz="2000" dirty="0" smtClean="0">
                <a:latin typeface="Agency FB" pitchFamily="34"/>
              </a:rPr>
              <a:t> decomposition. We previously discussed how this can be achieved through radical pathways, but under the aqueous conditions used (in the presence of </a:t>
            </a:r>
            <a:r>
              <a:rPr lang="en-US" sz="2000" dirty="0" err="1" smtClean="0">
                <a:latin typeface="Agency FB" pitchFamily="34"/>
              </a:rPr>
              <a:t>carbamic</a:t>
            </a:r>
            <a:r>
              <a:rPr lang="en-US" sz="2000" dirty="0" smtClean="0">
                <a:latin typeface="Agency FB" pitchFamily="34"/>
              </a:rPr>
              <a:t> acids), there is another process that can occur. Unlike radical decomposition pathways that give rise to small molecules which are readily volatilized, thermal degradation leads to oligomers/polymers such as:</a:t>
            </a:r>
          </a:p>
          <a:p>
            <a:pPr marL="0" indent="0" algn="just">
              <a:spcBef>
                <a:spcPts val="638"/>
              </a:spcBef>
              <a:buClr>
                <a:srgbClr val="E46C0A"/>
              </a:buClr>
              <a:buFont typeface="Arial" pitchFamily="32"/>
              <a:buChar char="•"/>
            </a:pPr>
            <a:endParaRPr lang="en-US" sz="2000" dirty="0">
              <a:latin typeface="Agency FB" pitchFamily="34"/>
            </a:endParaRPr>
          </a:p>
          <a:p>
            <a:pPr marL="0" indent="0" algn="just">
              <a:spcBef>
                <a:spcPts val="638"/>
              </a:spcBef>
              <a:buClr>
                <a:srgbClr val="E46C0A"/>
              </a:buClr>
              <a:buFont typeface="Arial" pitchFamily="32"/>
              <a:buChar char="•"/>
            </a:pPr>
            <a:r>
              <a:rPr lang="en-US" sz="2000" dirty="0" smtClean="0">
                <a:latin typeface="Agency FB" pitchFamily="34"/>
              </a:rPr>
              <a:t>Propose a mechanism for the formation of these polyamine polymers:</a:t>
            </a:r>
          </a:p>
          <a:p>
            <a:pPr marL="0" indent="0" algn="just">
              <a:spcBef>
                <a:spcPts val="638"/>
              </a:spcBef>
              <a:buFont typeface="StarSymbol"/>
              <a:buNone/>
            </a:pPr>
            <a:endParaRPr lang="en-US" sz="2000" dirty="0" smtClean="0">
              <a:latin typeface="Agency FB" pitchFamily="34"/>
            </a:endParaRPr>
          </a:p>
          <a:p>
            <a:pPr marL="0" indent="0" algn="just">
              <a:spcBef>
                <a:spcPts val="638"/>
              </a:spcBef>
              <a:buFont typeface="StarSymbol"/>
              <a:buNone/>
            </a:pPr>
            <a:endParaRPr lang="en-US" sz="2000" dirty="0">
              <a:latin typeface="Agency FB" pitchFamily="34"/>
            </a:endParaRPr>
          </a:p>
        </p:txBody>
      </p:sp>
      <p:pic>
        <p:nvPicPr>
          <p:cNvPr id="3" name="Picture 2"/>
          <p:cNvPicPr>
            <a:picLocks noChangeAspect="1"/>
          </p:cNvPicPr>
          <p:nvPr/>
        </p:nvPicPr>
        <p:blipFill>
          <a:blip r:embed="rId4"/>
          <a:stretch>
            <a:fillRect/>
          </a:stretch>
        </p:blipFill>
        <p:spPr>
          <a:xfrm>
            <a:off x="3655830" y="2819400"/>
            <a:ext cx="1679700" cy="867533"/>
          </a:xfrm>
          <a:prstGeom prst="rect">
            <a:avLst/>
          </a:prstGeom>
        </p:spPr>
      </p:pic>
      <p:pic>
        <p:nvPicPr>
          <p:cNvPr id="8" name="Picture 7"/>
          <p:cNvPicPr>
            <a:picLocks noChangeAspect="1"/>
          </p:cNvPicPr>
          <p:nvPr/>
        </p:nvPicPr>
        <p:blipFill>
          <a:blip r:embed="rId5"/>
          <a:stretch>
            <a:fillRect/>
          </a:stretch>
        </p:blipFill>
        <p:spPr>
          <a:xfrm>
            <a:off x="457200" y="4159199"/>
            <a:ext cx="8245801" cy="1973400"/>
          </a:xfrm>
          <a:prstGeom prst="rect">
            <a:avLst/>
          </a:prstGeom>
        </p:spPr>
      </p:pic>
    </p:spTree>
    <p:extLst>
      <p:ext uri="{BB962C8B-B14F-4D97-AF65-F5344CB8AC3E}">
        <p14:creationId xmlns:p14="http://schemas.microsoft.com/office/powerpoint/2010/main" val="1989997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Question 2</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5" name="TextBox 5"/>
          <p:cNvSpPr/>
          <p:nvPr/>
        </p:nvSpPr>
        <p:spPr>
          <a:xfrm>
            <a:off x="0" y="6361200"/>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a:solidFill>
                  <a:srgbClr val="000000"/>
                </a:solidFill>
                <a:latin typeface="Calibri" pitchFamily="18"/>
                <a:ea typeface="Microsoft YaHei" pitchFamily="2"/>
                <a:cs typeface="Mangal" pitchFamily="2"/>
              </a:rPr>
              <a:t>Ochiai</a:t>
            </a:r>
            <a:r>
              <a:rPr lang="en-US" sz="1200" dirty="0">
                <a:solidFill>
                  <a:srgbClr val="000000"/>
                </a:solidFill>
                <a:latin typeface="Calibri" pitchFamily="18"/>
                <a:ea typeface="Microsoft YaHei" pitchFamily="2"/>
                <a:cs typeface="Mangal" pitchFamily="2"/>
              </a:rPr>
              <a:t>, H.; Jang, M.; Hirano, K.; </a:t>
            </a:r>
            <a:r>
              <a:rPr lang="en-US" sz="1200" dirty="0" err="1">
                <a:solidFill>
                  <a:srgbClr val="000000"/>
                </a:solidFill>
                <a:latin typeface="Calibri" pitchFamily="18"/>
                <a:ea typeface="Microsoft YaHei" pitchFamily="2"/>
                <a:cs typeface="Mangal" pitchFamily="2"/>
              </a:rPr>
              <a:t>Yorimitsu</a:t>
            </a:r>
            <a:r>
              <a:rPr lang="en-US" sz="1200" dirty="0">
                <a:solidFill>
                  <a:srgbClr val="000000"/>
                </a:solidFill>
                <a:latin typeface="Calibri" pitchFamily="18"/>
                <a:ea typeface="Microsoft YaHei" pitchFamily="2"/>
                <a:cs typeface="Mangal" pitchFamily="2"/>
              </a:rPr>
              <a:t>, H.; </a:t>
            </a:r>
            <a:r>
              <a:rPr lang="en-US" sz="1200" dirty="0" err="1">
                <a:solidFill>
                  <a:srgbClr val="000000"/>
                </a:solidFill>
                <a:latin typeface="Calibri" pitchFamily="18"/>
                <a:ea typeface="Microsoft YaHei" pitchFamily="2"/>
                <a:cs typeface="Mangal" pitchFamily="2"/>
              </a:rPr>
              <a:t>Oshima</a:t>
            </a:r>
            <a:r>
              <a:rPr lang="en-US" sz="1200" dirty="0">
                <a:solidFill>
                  <a:srgbClr val="000000"/>
                </a:solidFill>
                <a:latin typeface="Calibri" pitchFamily="18"/>
                <a:ea typeface="Microsoft YaHei" pitchFamily="2"/>
                <a:cs typeface="Mangal" pitchFamily="2"/>
              </a:rPr>
              <a:t>, K. </a:t>
            </a:r>
            <a:r>
              <a:rPr lang="en-US" sz="1200" i="1" dirty="0">
                <a:solidFill>
                  <a:srgbClr val="000000"/>
                </a:solidFill>
                <a:latin typeface="Calibri" pitchFamily="18"/>
                <a:ea typeface="Microsoft YaHei" pitchFamily="2"/>
                <a:cs typeface="Mangal" pitchFamily="2"/>
              </a:rPr>
              <a:t>Org. Lett.</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2008</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10</a:t>
            </a:r>
            <a:r>
              <a:rPr lang="en-US" sz="1200" dirty="0">
                <a:solidFill>
                  <a:srgbClr val="000000"/>
                </a:solidFill>
                <a:latin typeface="Calibri" pitchFamily="18"/>
                <a:ea typeface="Microsoft YaHei" pitchFamily="2"/>
                <a:cs typeface="Mangal" pitchFamily="2"/>
              </a:rPr>
              <a:t>, 2681.</a:t>
            </a:r>
          </a:p>
        </p:txBody>
      </p:sp>
      <p:pic>
        <p:nvPicPr>
          <p:cNvPr id="6" name="Picture 4"/>
          <p:cNvPicPr>
            <a:picLocks noChangeAspect="1"/>
          </p:cNvPicPr>
          <p:nvPr/>
        </p:nvPicPr>
        <p:blipFill>
          <a:blip r:embed="rId3" cstate="print">
            <a:alphaModFix/>
            <a:lum/>
          </a:blip>
          <a:srcRect l="63679"/>
          <a:stretch>
            <a:fillRect/>
          </a:stretch>
        </p:blipFill>
        <p:spPr>
          <a:xfrm>
            <a:off x="8178480" y="0"/>
            <a:ext cx="965160" cy="914039"/>
          </a:xfrm>
          <a:prstGeom prst="rect">
            <a:avLst/>
          </a:prstGeom>
          <a:noFill/>
          <a:ln>
            <a:noFill/>
          </a:ln>
        </p:spPr>
      </p:pic>
      <p:sp>
        <p:nvSpPr>
          <p:cNvPr id="7" name="Content Placeholder 2"/>
          <p:cNvSpPr txBox="1">
            <a:spLocks/>
          </p:cNvSpPr>
          <p:nvPr/>
        </p:nvSpPr>
        <p:spPr>
          <a:xfrm>
            <a:off x="457200" y="685799"/>
            <a:ext cx="8076960" cy="4876560"/>
          </a:xfrm>
          <a:prstGeom prst="rect">
            <a:avLst/>
          </a:prstGeom>
        </p:spPr>
        <p:txBody>
          <a:bodyPr vert="horz" lIns="91440" tIns="45720" rIns="91440" bIns="45720" rtlCol="0">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defTabSz="914400" rtl="0" eaLnBrk="1" latinLnBrk="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defTabSz="914400" rtl="0" eaLnBrk="1" latinLnBrk="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defTabSz="914400" rtl="0" eaLnBrk="1" latinLnBrk="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defTabSz="914400" rtl="0" eaLnBrk="1" latinLnBrk="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indent="0">
              <a:spcBef>
                <a:spcPts val="638"/>
              </a:spcBef>
              <a:buFont typeface="StarSymbol"/>
              <a:buNone/>
            </a:pPr>
            <a:endParaRPr lang="en-US" sz="2000" dirty="0" smtClean="0">
              <a:latin typeface="Agency FB" pitchFamily="34"/>
            </a:endParaRPr>
          </a:p>
          <a:p>
            <a:pPr marL="0" indent="0" algn="just">
              <a:spcBef>
                <a:spcPts val="638"/>
              </a:spcBef>
              <a:buClr>
                <a:srgbClr val="E46C0A"/>
              </a:buClr>
              <a:buFont typeface="Arial" pitchFamily="32"/>
              <a:buChar char="•"/>
            </a:pPr>
            <a:r>
              <a:rPr lang="en-US" sz="2000" dirty="0" smtClean="0">
                <a:latin typeface="Agency FB" pitchFamily="34"/>
              </a:rPr>
              <a:t>Dong and </a:t>
            </a:r>
            <a:r>
              <a:rPr lang="en-US" sz="2000" dirty="0" err="1" smtClean="0">
                <a:latin typeface="Agency FB" pitchFamily="34"/>
              </a:rPr>
              <a:t>Oshima</a:t>
            </a:r>
            <a:r>
              <a:rPr lang="en-US" sz="2000" dirty="0" smtClean="0">
                <a:latin typeface="Agency FB" pitchFamily="34"/>
              </a:rPr>
              <a:t> proposed similar mechanisms for their Ni catalyzed addition of alkyl zinc reagents to carbon dioxide. The major difference was that Dong started with a Ni(0) source, while </a:t>
            </a:r>
            <a:r>
              <a:rPr lang="en-US" sz="2000" dirty="0" err="1" smtClean="0">
                <a:latin typeface="Agency FB" pitchFamily="34"/>
              </a:rPr>
              <a:t>Oshima</a:t>
            </a:r>
            <a:r>
              <a:rPr lang="en-US" sz="2000" dirty="0" smtClean="0">
                <a:latin typeface="Agency FB" pitchFamily="34"/>
              </a:rPr>
              <a:t> began with a Ni(II) </a:t>
            </a:r>
            <a:r>
              <a:rPr lang="en-US" sz="2000" dirty="0" err="1" smtClean="0">
                <a:latin typeface="Agency FB" pitchFamily="34"/>
              </a:rPr>
              <a:t>precatalyst</a:t>
            </a:r>
            <a:r>
              <a:rPr lang="en-US" sz="2000" dirty="0" smtClean="0">
                <a:latin typeface="Agency FB" pitchFamily="34"/>
              </a:rPr>
              <a:t>. Draw the complete catalytic circle for </a:t>
            </a:r>
            <a:r>
              <a:rPr lang="en-US" sz="2000" dirty="0" err="1" smtClean="0">
                <a:latin typeface="Agency FB" pitchFamily="34"/>
              </a:rPr>
              <a:t>Oshima’s</a:t>
            </a:r>
            <a:r>
              <a:rPr lang="en-US" sz="2000" dirty="0" smtClean="0">
                <a:latin typeface="Agency FB" pitchFamily="34"/>
              </a:rPr>
              <a:t> chemistry.</a:t>
            </a:r>
          </a:p>
          <a:p>
            <a:pPr marL="0" indent="0" algn="just">
              <a:spcBef>
                <a:spcPts val="638"/>
              </a:spcBef>
              <a:buFont typeface="StarSymbol"/>
              <a:buNone/>
            </a:pPr>
            <a:endParaRPr lang="en-US" sz="2000" dirty="0" smtClean="0">
              <a:latin typeface="Agency FB" pitchFamily="34"/>
            </a:endParaRPr>
          </a:p>
          <a:p>
            <a:pPr marL="0" indent="0" algn="just">
              <a:spcBef>
                <a:spcPts val="638"/>
              </a:spcBef>
              <a:buFont typeface="StarSymbol"/>
              <a:buNone/>
            </a:pPr>
            <a:endParaRPr lang="en-US" sz="2000" dirty="0">
              <a:latin typeface="Agency FB" pitchFamily="34"/>
            </a:endParaRPr>
          </a:p>
        </p:txBody>
      </p:sp>
      <p:pic>
        <p:nvPicPr>
          <p:cNvPr id="8" name="Picture 7"/>
          <p:cNvPicPr>
            <a:picLocks noChangeAspect="1"/>
          </p:cNvPicPr>
          <p:nvPr/>
        </p:nvPicPr>
        <p:blipFill rotWithShape="1">
          <a:blip r:embed="rId4"/>
          <a:srcRect t="3" b="78447"/>
          <a:stretch/>
        </p:blipFill>
        <p:spPr>
          <a:xfrm>
            <a:off x="2533080" y="2362200"/>
            <a:ext cx="4248720" cy="731520"/>
          </a:xfrm>
          <a:prstGeom prst="rect">
            <a:avLst/>
          </a:prstGeom>
        </p:spPr>
      </p:pic>
      <p:pic>
        <p:nvPicPr>
          <p:cNvPr id="3" name="Picture 2"/>
          <p:cNvPicPr>
            <a:picLocks noChangeAspect="1"/>
          </p:cNvPicPr>
          <p:nvPr/>
        </p:nvPicPr>
        <p:blipFill>
          <a:blip r:embed="rId5"/>
          <a:stretch>
            <a:fillRect/>
          </a:stretch>
        </p:blipFill>
        <p:spPr>
          <a:xfrm>
            <a:off x="2773503" y="2405734"/>
            <a:ext cx="3767873" cy="3975972"/>
          </a:xfrm>
          <a:prstGeom prst="rect">
            <a:avLst/>
          </a:prstGeom>
        </p:spPr>
      </p:pic>
    </p:spTree>
    <p:extLst>
      <p:ext uri="{BB962C8B-B14F-4D97-AF65-F5344CB8AC3E}">
        <p14:creationId xmlns:p14="http://schemas.microsoft.com/office/powerpoint/2010/main" val="3454921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Question 3</a:t>
            </a:r>
            <a:endParaRPr lang="en-US" sz="4000" dirty="0">
              <a:latin typeface="Perpetua" pitchFamily="18"/>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5" name="TextBox 5"/>
          <p:cNvSpPr/>
          <p:nvPr/>
        </p:nvSpPr>
        <p:spPr>
          <a:xfrm>
            <a:off x="0" y="6361200"/>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err="1">
                <a:solidFill>
                  <a:srgbClr val="000000"/>
                </a:solidFill>
                <a:latin typeface="Calibri" pitchFamily="18"/>
                <a:ea typeface="Microsoft YaHei" pitchFamily="2"/>
                <a:cs typeface="Mangal" pitchFamily="2"/>
              </a:rPr>
              <a:t>Heyn</a:t>
            </a:r>
            <a:r>
              <a:rPr lang="en-US" sz="1200" dirty="0">
                <a:solidFill>
                  <a:srgbClr val="000000"/>
                </a:solidFill>
                <a:latin typeface="Calibri" pitchFamily="18"/>
                <a:ea typeface="Microsoft YaHei" pitchFamily="2"/>
                <a:cs typeface="Mangal" pitchFamily="2"/>
              </a:rPr>
              <a:t>, R. H.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7</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97-13.</a:t>
            </a:r>
          </a:p>
        </p:txBody>
      </p:sp>
      <p:pic>
        <p:nvPicPr>
          <p:cNvPr id="6" name="Picture 4"/>
          <p:cNvPicPr>
            <a:picLocks noChangeAspect="1"/>
          </p:cNvPicPr>
          <p:nvPr/>
        </p:nvPicPr>
        <p:blipFill>
          <a:blip r:embed="rId4" cstate="print">
            <a:alphaModFix/>
            <a:lum/>
          </a:blip>
          <a:srcRect l="63679"/>
          <a:stretch>
            <a:fillRect/>
          </a:stretch>
        </p:blipFill>
        <p:spPr>
          <a:xfrm>
            <a:off x="8178480" y="0"/>
            <a:ext cx="965160" cy="914039"/>
          </a:xfrm>
          <a:prstGeom prst="rect">
            <a:avLst/>
          </a:prstGeom>
          <a:noFill/>
          <a:ln>
            <a:noFill/>
          </a:ln>
        </p:spPr>
      </p:pic>
      <p:sp>
        <p:nvSpPr>
          <p:cNvPr id="7" name="Content Placeholder 2"/>
          <p:cNvSpPr txBox="1">
            <a:spLocks/>
          </p:cNvSpPr>
          <p:nvPr/>
        </p:nvSpPr>
        <p:spPr>
          <a:xfrm>
            <a:off x="457200" y="685799"/>
            <a:ext cx="8076960" cy="4876560"/>
          </a:xfrm>
          <a:prstGeom prst="rect">
            <a:avLst/>
          </a:prstGeom>
        </p:spPr>
        <p:txBody>
          <a:bodyPr vert="horz" lIns="91440" tIns="45720" rIns="91440" bIns="45720" rtlCol="0">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defTabSz="914400" rtl="0" eaLnBrk="1" latinLnBrk="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defTabSz="914400" rtl="0" eaLnBrk="1" latinLnBrk="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defTabSz="914400" rtl="0" eaLnBrk="1" latinLnBrk="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defTabSz="914400" rtl="0" eaLnBrk="1" latinLnBrk="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defTabSz="914400" rtl="0" eaLnBrk="1" latinLnBrk="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indent="0">
              <a:spcBef>
                <a:spcPts val="638"/>
              </a:spcBef>
              <a:buFont typeface="StarSymbol"/>
              <a:buNone/>
            </a:pPr>
            <a:endParaRPr lang="en-US" sz="2000" dirty="0" smtClean="0">
              <a:latin typeface="Agency FB" pitchFamily="34"/>
            </a:endParaRPr>
          </a:p>
          <a:p>
            <a:pPr marL="0" indent="0" algn="just">
              <a:spcBef>
                <a:spcPts val="638"/>
              </a:spcBef>
              <a:buClr>
                <a:srgbClr val="E46C0A"/>
              </a:buClr>
              <a:buFont typeface="Arial" pitchFamily="32"/>
              <a:buChar char="•"/>
            </a:pPr>
            <a:r>
              <a:rPr lang="en-US" sz="2000" dirty="0" smtClean="0">
                <a:latin typeface="Agency FB" pitchFamily="34"/>
              </a:rPr>
              <a:t>Acetonitrile is used as a </a:t>
            </a:r>
            <a:r>
              <a:rPr lang="en-US" sz="2000" i="1" dirty="0" smtClean="0">
                <a:latin typeface="Agency FB" pitchFamily="34"/>
              </a:rPr>
              <a:t>water trap</a:t>
            </a:r>
            <a:r>
              <a:rPr lang="en-US" sz="2000" dirty="0" smtClean="0">
                <a:latin typeface="Agency FB" pitchFamily="34"/>
              </a:rPr>
              <a:t> in the preparation of cyclic carbonates, but this can often lead to problems at the process scale because of significant production of by-products. Fill in the following table of simple by-products that can impede the reaction:</a:t>
            </a:r>
            <a:endParaRPr lang="en-US" sz="2000" dirty="0">
              <a:latin typeface="Agency FB" pitchFamily="34"/>
            </a:endParaRPr>
          </a:p>
          <a:p>
            <a:pPr marL="0" indent="0" algn="just">
              <a:spcBef>
                <a:spcPts val="638"/>
              </a:spcBef>
              <a:buFont typeface="StarSymbol"/>
              <a:buNone/>
            </a:pPr>
            <a:endParaRPr lang="en-US" sz="2000" dirty="0">
              <a:latin typeface="Agency FB" pitchFamily="34"/>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948753604"/>
              </p:ext>
            </p:extLst>
          </p:nvPr>
        </p:nvGraphicFramePr>
        <p:xfrm>
          <a:off x="1970701" y="2971800"/>
          <a:ext cx="5202237" cy="2124075"/>
        </p:xfrm>
        <a:graphic>
          <a:graphicData uri="http://schemas.openxmlformats.org/presentationml/2006/ole">
            <mc:AlternateContent xmlns:mc="http://schemas.openxmlformats.org/markup-compatibility/2006">
              <mc:Choice xmlns:v="urn:schemas-microsoft-com:vml" Requires="v">
                <p:oleObj spid="_x0000_s31763" name="CS ChemDraw Drawing" r:id="rId5" imgW="5202559" imgH="2124301" progId="ChemDraw.Document.6.0">
                  <p:embed/>
                </p:oleObj>
              </mc:Choice>
              <mc:Fallback>
                <p:oleObj name="CS ChemDraw Drawing" r:id="rId5" imgW="5202559" imgH="2124301" progId="ChemDraw.Document.6.0">
                  <p:embed/>
                  <p:pic>
                    <p:nvPicPr>
                      <p:cNvPr id="0" name=""/>
                      <p:cNvPicPr/>
                      <p:nvPr/>
                    </p:nvPicPr>
                    <p:blipFill>
                      <a:blip r:embed="rId6"/>
                      <a:stretch>
                        <a:fillRect/>
                      </a:stretch>
                    </p:blipFill>
                    <p:spPr>
                      <a:xfrm>
                        <a:off x="1970701" y="2971800"/>
                        <a:ext cx="5202237" cy="21240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33125587"/>
              </p:ext>
            </p:extLst>
          </p:nvPr>
        </p:nvGraphicFramePr>
        <p:xfrm>
          <a:off x="1970088" y="2971800"/>
          <a:ext cx="5202237" cy="2124075"/>
        </p:xfrm>
        <a:graphic>
          <a:graphicData uri="http://schemas.openxmlformats.org/presentationml/2006/ole">
            <mc:AlternateContent xmlns:mc="http://schemas.openxmlformats.org/markup-compatibility/2006">
              <mc:Choice xmlns:v="urn:schemas-microsoft-com:vml" Requires="v">
                <p:oleObj spid="_x0000_s31764" name="CS ChemDraw Drawing" r:id="rId7" imgW="5202559" imgH="2123942" progId="ChemDraw.Document.6.0">
                  <p:embed/>
                </p:oleObj>
              </mc:Choice>
              <mc:Fallback>
                <p:oleObj name="CS ChemDraw Drawing" r:id="rId7" imgW="5202559" imgH="2123942" progId="ChemDraw.Document.6.0">
                  <p:embed/>
                  <p:pic>
                    <p:nvPicPr>
                      <p:cNvPr id="0" name=""/>
                      <p:cNvPicPr/>
                      <p:nvPr/>
                    </p:nvPicPr>
                    <p:blipFill>
                      <a:blip r:embed="rId8"/>
                      <a:stretch>
                        <a:fillRect/>
                      </a:stretch>
                    </p:blipFill>
                    <p:spPr>
                      <a:xfrm>
                        <a:off x="1970088" y="2971800"/>
                        <a:ext cx="5202237" cy="2124075"/>
                      </a:xfrm>
                      <a:prstGeom prst="rect">
                        <a:avLst/>
                      </a:prstGeom>
                    </p:spPr>
                  </p:pic>
                </p:oleObj>
              </mc:Fallback>
            </mc:AlternateContent>
          </a:graphicData>
        </a:graphic>
      </p:graphicFrame>
    </p:spTree>
    <p:extLst>
      <p:ext uri="{BB962C8B-B14F-4D97-AF65-F5344CB8AC3E}">
        <p14:creationId xmlns:p14="http://schemas.microsoft.com/office/powerpoint/2010/main" val="2596862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CO</a:t>
            </a:r>
            <a:r>
              <a:rPr lang="en-US" sz="4000" baseline="-25000" dirty="0" smtClean="0">
                <a:latin typeface="Perpetua" pitchFamily="18"/>
              </a:rPr>
              <a:t>2</a:t>
            </a:r>
            <a:r>
              <a:rPr lang="en-US" sz="4000" dirty="0" smtClean="0">
                <a:latin typeface="Perpetua" pitchFamily="18"/>
              </a:rPr>
              <a:t> As Solvent (Liquid Phase)</a:t>
            </a:r>
            <a:endParaRPr lang="en-US" sz="4000" dirty="0">
              <a:latin typeface="Perpetua" pitchFamily="18"/>
            </a:endParaRPr>
          </a:p>
        </p:txBody>
      </p:sp>
      <p:sp>
        <p:nvSpPr>
          <p:cNvPr id="3" name="Content Placeholder 2"/>
          <p:cNvSpPr txBox="1">
            <a:spLocks noGrp="1"/>
          </p:cNvSpPr>
          <p:nvPr>
            <p:ph type="body" idx="4294967295"/>
          </p:nvPr>
        </p:nvSpPr>
        <p:spPr>
          <a:xfrm>
            <a:off x="457200" y="8384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Liquid CO</a:t>
            </a:r>
            <a:r>
              <a:rPr lang="en-US" sz="2000" baseline="-25000" dirty="0" smtClean="0">
                <a:latin typeface="Agency FB" pitchFamily="34"/>
              </a:rPr>
              <a:t>2</a:t>
            </a:r>
            <a:r>
              <a:rPr lang="en-US" sz="2000" dirty="0" smtClean="0">
                <a:latin typeface="Agency FB" pitchFamily="34"/>
              </a:rPr>
              <a:t> has similar properties to hydrocarbon solvents, and prior to the advent of supercritical CO</a:t>
            </a:r>
            <a:r>
              <a:rPr lang="en-US" sz="2000" baseline="-25000" dirty="0" smtClean="0">
                <a:latin typeface="Agency FB" pitchFamily="34"/>
              </a:rPr>
              <a:t>2</a:t>
            </a:r>
            <a:r>
              <a:rPr lang="en-US" sz="2000" dirty="0" smtClean="0">
                <a:latin typeface="Agency FB" pitchFamily="34"/>
              </a:rPr>
              <a:t> was commonly used for extracting components from a variety of botanical sources.</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lvl="0" algn="just">
              <a:buNone/>
            </a:pPr>
            <a:r>
              <a:rPr lang="en-US" sz="1200" dirty="0" smtClean="0">
                <a:solidFill>
                  <a:srgbClr val="000000"/>
                </a:solidFill>
                <a:latin typeface="Calibri" pitchFamily="18"/>
                <a:ea typeface="Microsoft YaHei" pitchFamily="2"/>
                <a:cs typeface="Mangal" pitchFamily="2"/>
              </a:rPr>
              <a:t>Marriott, R.; Jessop, P.; Barnes,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a:t>
            </a:r>
            <a:r>
              <a:rPr lang="en-US" sz="1200" i="1" dirty="0" smtClean="0">
                <a:solidFill>
                  <a:srgbClr val="000000"/>
                </a:solidFill>
                <a:latin typeface="Calibri" pitchFamily="18"/>
                <a:ea typeface="Microsoft YaHei" pitchFamily="2"/>
                <a:cs typeface="Mangal" pitchFamily="2"/>
              </a:rPr>
              <a:t>6</a:t>
            </a:r>
            <a:r>
              <a:rPr lang="en-US" sz="1200" dirty="0" smtClean="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a:t>
            </a:r>
            <a:r>
              <a:rPr lang="en-US" sz="1200" dirty="0" smtClean="0">
                <a:solidFill>
                  <a:srgbClr val="000000"/>
                </a:solidFill>
                <a:latin typeface="Calibri" pitchFamily="18"/>
                <a:ea typeface="Microsoft YaHei" pitchFamily="2"/>
                <a:cs typeface="Mangal" pitchFamily="2"/>
              </a:rPr>
              <a:t>73-96</a:t>
            </a:r>
            <a:r>
              <a:rPr lang="en-US" sz="1200" b="0" i="0" u="none" strike="noStrike" kern="1200" spc="0" dirty="0" smtClean="0">
                <a:ln>
                  <a:noFill/>
                </a:ln>
                <a:solidFill>
                  <a:srgbClr val="000000"/>
                </a:solidFill>
                <a:latin typeface="Calibri" pitchFamily="18"/>
                <a:ea typeface="Microsoft YaHei" pitchFamily="2"/>
                <a:cs typeface="Mangal" pitchFamily="2"/>
              </a:rPr>
              <a:t>.</a:t>
            </a:r>
            <a:endParaRPr lang="en-US" sz="1200" b="0" i="0" u="none" strike="noStrike" kern="1200" spc="0" dirty="0">
              <a:ln>
                <a:noFill/>
              </a:ln>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a:blip r:embed="rId4"/>
          <a:stretch>
            <a:fillRect/>
          </a:stretch>
        </p:blipFill>
        <p:spPr>
          <a:xfrm>
            <a:off x="1219680" y="1066800"/>
            <a:ext cx="6552000" cy="1537200"/>
          </a:xfrm>
          <a:prstGeom prst="rect">
            <a:avLst/>
          </a:prstGeom>
        </p:spPr>
      </p:pic>
      <p:pic>
        <p:nvPicPr>
          <p:cNvPr id="8" name="Picture 7"/>
          <p:cNvPicPr>
            <a:picLocks noChangeAspect="1"/>
          </p:cNvPicPr>
          <p:nvPr/>
        </p:nvPicPr>
        <p:blipFill>
          <a:blip r:embed="rId5"/>
          <a:stretch>
            <a:fillRect/>
          </a:stretch>
        </p:blipFill>
        <p:spPr>
          <a:xfrm>
            <a:off x="1219200" y="2792700"/>
            <a:ext cx="6602400" cy="3836700"/>
          </a:xfrm>
          <a:prstGeom prst="rect">
            <a:avLst/>
          </a:prstGeom>
        </p:spPr>
      </p:pic>
    </p:spTree>
    <p:extLst>
      <p:ext uri="{BB962C8B-B14F-4D97-AF65-F5344CB8AC3E}">
        <p14:creationId xmlns:p14="http://schemas.microsoft.com/office/powerpoint/2010/main" val="1934413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a:latin typeface="Perpetua" pitchFamily="18"/>
              </a:rPr>
              <a:t>CO</a:t>
            </a:r>
            <a:r>
              <a:rPr lang="en-US" sz="4000" baseline="-25000" dirty="0">
                <a:latin typeface="Perpetua" pitchFamily="18"/>
              </a:rPr>
              <a:t>2</a:t>
            </a:r>
            <a:r>
              <a:rPr lang="en-US" sz="4000" dirty="0">
                <a:latin typeface="Perpetua" pitchFamily="18"/>
              </a:rPr>
              <a:t> As Solvent </a:t>
            </a:r>
            <a:r>
              <a:rPr lang="en-US" sz="4000" dirty="0" smtClean="0">
                <a:latin typeface="Perpetua" pitchFamily="18"/>
              </a:rPr>
              <a:t>(Super Critical Phase)</a:t>
            </a:r>
            <a:endParaRPr lang="en-US" sz="4000" dirty="0">
              <a:latin typeface="Perpetua" pitchFamily="18"/>
            </a:endParaRPr>
          </a:p>
        </p:txBody>
      </p:sp>
      <p:sp>
        <p:nvSpPr>
          <p:cNvPr id="3" name="Content Placeholder 2"/>
          <p:cNvSpPr txBox="1">
            <a:spLocks noGrp="1"/>
          </p:cNvSpPr>
          <p:nvPr>
            <p:ph type="body" idx="4294967295"/>
          </p:nvPr>
        </p:nvSpPr>
        <p:spPr>
          <a:xfrm>
            <a:off x="457200" y="12956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lgn="just">
              <a:spcBef>
                <a:spcPts val="638"/>
              </a:spcBef>
              <a:buClr>
                <a:srgbClr val="E46C0A"/>
              </a:buClr>
              <a:buFont typeface="Arial" pitchFamily="32"/>
              <a:buChar char="•"/>
            </a:pPr>
            <a:r>
              <a:rPr lang="en-US" sz="2000" dirty="0" smtClean="0">
                <a:latin typeface="Agency FB" pitchFamily="34"/>
              </a:rPr>
              <a:t>scCO</a:t>
            </a:r>
            <a:r>
              <a:rPr lang="en-US" sz="2000" baseline="-25000" dirty="0" smtClean="0">
                <a:latin typeface="Agency FB" pitchFamily="34"/>
              </a:rPr>
              <a:t>2</a:t>
            </a:r>
            <a:r>
              <a:rPr lang="en-US" sz="2000" dirty="0" smtClean="0">
                <a:latin typeface="Agency FB" pitchFamily="34"/>
              </a:rPr>
              <a:t> has become commonly used solvent in part because of regulations limiting solvent use in isolation of ingredients for food, beverage, and personal care products;</a:t>
            </a:r>
          </a:p>
          <a:p>
            <a:pPr marL="0" lvl="0" indent="0" algn="just">
              <a:spcBef>
                <a:spcPts val="638"/>
              </a:spcBef>
              <a:buClr>
                <a:srgbClr val="E46C0A"/>
              </a:buClr>
              <a:buFont typeface="Arial" pitchFamily="32"/>
              <a:buChar char="•"/>
            </a:pPr>
            <a:r>
              <a:rPr lang="en-US" sz="2000" dirty="0" smtClean="0">
                <a:latin typeface="Agency FB" pitchFamily="34"/>
              </a:rPr>
              <a:t>A major benefit of scCO</a:t>
            </a:r>
            <a:r>
              <a:rPr lang="en-US" sz="2000" baseline="-25000" dirty="0" smtClean="0">
                <a:latin typeface="Agency FB" pitchFamily="34"/>
              </a:rPr>
              <a:t>2</a:t>
            </a:r>
            <a:r>
              <a:rPr lang="en-US" sz="2000" dirty="0" smtClean="0">
                <a:latin typeface="Agency FB" pitchFamily="34"/>
              </a:rPr>
              <a:t> is that its properties can be tuned based on temperature and pressure, being similar to </a:t>
            </a:r>
            <a:r>
              <a:rPr lang="en-US" sz="2000" i="1" dirty="0" smtClean="0">
                <a:latin typeface="Agency FB" pitchFamily="34"/>
              </a:rPr>
              <a:t>n</a:t>
            </a:r>
            <a:r>
              <a:rPr lang="en-US" sz="2000" dirty="0" smtClean="0">
                <a:latin typeface="Agency FB" pitchFamily="34"/>
              </a:rPr>
              <a:t>-pentane at low density and closer to pyridine at high density;</a:t>
            </a:r>
            <a:endParaRPr lang="en-US" sz="2000" dirty="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scCO</a:t>
            </a:r>
            <a:r>
              <a:rPr lang="en-US" sz="2000" baseline="-25000" dirty="0" smtClean="0">
                <a:latin typeface="Agency FB" pitchFamily="34"/>
              </a:rPr>
              <a:t>2</a:t>
            </a:r>
            <a:r>
              <a:rPr lang="en-US" sz="2000" dirty="0" smtClean="0">
                <a:latin typeface="Agency FB" pitchFamily="34"/>
              </a:rPr>
              <a:t> is a useful solvent for reactions of gases (H</a:t>
            </a:r>
            <a:r>
              <a:rPr lang="en-US" sz="2000" baseline="-25000" dirty="0" smtClean="0">
                <a:latin typeface="Agency FB" pitchFamily="34"/>
              </a:rPr>
              <a:t>2</a:t>
            </a:r>
            <a:r>
              <a:rPr lang="en-US" sz="2000" dirty="0" smtClean="0">
                <a:latin typeface="Agency FB" pitchFamily="34"/>
              </a:rPr>
              <a:t>);</a:t>
            </a:r>
          </a:p>
          <a:p>
            <a:pPr marL="0" lvl="0" indent="0" algn="just">
              <a:spcBef>
                <a:spcPts val="638"/>
              </a:spcBef>
              <a:buClr>
                <a:srgbClr val="E46C0A"/>
              </a:buClr>
              <a:buFont typeface="Arial" pitchFamily="32"/>
              <a:buChar char="•"/>
            </a:pPr>
            <a:r>
              <a:rPr lang="en-US" sz="2000" dirty="0" smtClean="0">
                <a:latin typeface="Agency FB" pitchFamily="34"/>
              </a:rPr>
              <a:t>scCO</a:t>
            </a:r>
            <a:r>
              <a:rPr lang="en-US" sz="2000" baseline="-25000" dirty="0" smtClean="0">
                <a:latin typeface="Agency FB" pitchFamily="34"/>
              </a:rPr>
              <a:t>2</a:t>
            </a:r>
            <a:r>
              <a:rPr lang="en-US" sz="2000" dirty="0" smtClean="0">
                <a:latin typeface="Agency FB" pitchFamily="34"/>
              </a:rPr>
              <a:t> can be effectively used for heterogeneous                                                                              .      </a:t>
            </a:r>
            <a:br>
              <a:rPr lang="en-US" sz="2000" dirty="0" smtClean="0">
                <a:latin typeface="Agency FB" pitchFamily="34"/>
              </a:rPr>
            </a:br>
            <a:r>
              <a:rPr lang="en-US" sz="2000" dirty="0" smtClean="0">
                <a:latin typeface="Agency FB" pitchFamily="34"/>
              </a:rPr>
              <a:t>catalysis, as it leads to a single gas/liquid phase;</a:t>
            </a:r>
          </a:p>
          <a:p>
            <a:pPr marL="0" lvl="0" indent="0" algn="just">
              <a:spcBef>
                <a:spcPts val="638"/>
              </a:spcBef>
              <a:buClr>
                <a:srgbClr val="E46C0A"/>
              </a:buClr>
              <a:buFont typeface="Arial" pitchFamily="32"/>
              <a:buChar char="•"/>
            </a:pPr>
            <a:r>
              <a:rPr lang="en-US" sz="2000" dirty="0" smtClean="0">
                <a:latin typeface="Agency FB" pitchFamily="34"/>
              </a:rPr>
              <a:t>Although metal catalysts are frequently insoluble,                                                                           .</a:t>
            </a:r>
            <a:br>
              <a:rPr lang="en-US" sz="2000" dirty="0" smtClean="0">
                <a:latin typeface="Agency FB" pitchFamily="34"/>
              </a:rPr>
            </a:br>
            <a:r>
              <a:rPr lang="en-US" sz="2000" dirty="0" err="1" smtClean="0">
                <a:latin typeface="Agency FB" pitchFamily="34"/>
              </a:rPr>
              <a:t>fluoronated</a:t>
            </a:r>
            <a:r>
              <a:rPr lang="en-US" sz="2000" dirty="0" smtClean="0">
                <a:latin typeface="Agency FB" pitchFamily="34"/>
              </a:rPr>
              <a:t> ligands can sometime overcome this                                                                               .</a:t>
            </a:r>
            <a:br>
              <a:rPr lang="en-US" sz="2000" dirty="0" smtClean="0">
                <a:latin typeface="Agency FB" pitchFamily="34"/>
              </a:rPr>
            </a:br>
            <a:r>
              <a:rPr lang="en-US" sz="2000" dirty="0" smtClean="0">
                <a:latin typeface="Agency FB" pitchFamily="34"/>
              </a:rPr>
              <a:t>allowing homogeneous catalysis in scCO</a:t>
            </a:r>
            <a:r>
              <a:rPr lang="en-US" sz="2000" baseline="-25000" dirty="0" smtClean="0">
                <a:latin typeface="Agency FB" pitchFamily="34"/>
              </a:rPr>
              <a:t>2</a:t>
            </a:r>
            <a:r>
              <a:rPr lang="en-US" sz="2000" dirty="0" smtClean="0">
                <a:latin typeface="Agency FB" pitchFamily="34"/>
              </a:rPr>
              <a:t>.</a:t>
            </a:r>
          </a:p>
          <a:p>
            <a:pPr marL="0" lvl="0" indent="0" algn="just">
              <a:spcBef>
                <a:spcPts val="638"/>
              </a:spcBef>
              <a:buClr>
                <a:srgbClr val="E46C0A"/>
              </a:buClr>
              <a:buFont typeface="Arial" pitchFamily="32"/>
              <a:buChar char="•"/>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endParaRPr lang="en-US" sz="1200" dirty="0" smtClean="0">
              <a:solidFill>
                <a:srgbClr val="000000"/>
              </a:solidFill>
              <a:latin typeface="Calibri" pitchFamily="18"/>
              <a:ea typeface="Microsoft YaHei" pitchFamily="2"/>
              <a:cs typeface="Mangal" pitchFamily="2"/>
            </a:endParaRPr>
          </a:p>
          <a:p>
            <a:pPr lvl="0" algn="just">
              <a:buNone/>
            </a:pPr>
            <a:r>
              <a:rPr lang="en-US" sz="1200" dirty="0" smtClean="0">
                <a:solidFill>
                  <a:srgbClr val="000000"/>
                </a:solidFill>
                <a:latin typeface="Calibri" pitchFamily="18"/>
                <a:ea typeface="Microsoft YaHei" pitchFamily="2"/>
                <a:cs typeface="Mangal" pitchFamily="2"/>
              </a:rPr>
              <a:t>Marriott</a:t>
            </a:r>
            <a:r>
              <a:rPr lang="en-US" sz="1200" dirty="0">
                <a:solidFill>
                  <a:srgbClr val="000000"/>
                </a:solidFill>
                <a:latin typeface="Calibri" pitchFamily="18"/>
                <a:ea typeface="Microsoft YaHei" pitchFamily="2"/>
                <a:cs typeface="Mangal" pitchFamily="2"/>
              </a:rPr>
              <a:t>, R.; Jessop, P.; Barnes,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6</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73-96.</a:t>
            </a: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4800600" y="3128912"/>
            <a:ext cx="4002119" cy="2967088"/>
          </a:xfrm>
          <a:prstGeom prst="rect">
            <a:avLst/>
          </a:prstGeom>
        </p:spPr>
      </p:pic>
    </p:spTree>
    <p:extLst>
      <p:ext uri="{BB962C8B-B14F-4D97-AF65-F5344CB8AC3E}">
        <p14:creationId xmlns:p14="http://schemas.microsoft.com/office/powerpoint/2010/main" val="82041705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Enhancing Solvent Properties (CXL)</a:t>
            </a:r>
            <a:endParaRPr lang="en-US" sz="4000" dirty="0">
              <a:latin typeface="Perpetua" pitchFamily="18"/>
            </a:endParaRPr>
          </a:p>
        </p:txBody>
      </p:sp>
      <p:sp>
        <p:nvSpPr>
          <p:cNvPr id="3" name="Content Placeholder 2"/>
          <p:cNvSpPr txBox="1">
            <a:spLocks noGrp="1"/>
          </p:cNvSpPr>
          <p:nvPr>
            <p:ph type="body" idx="4294967295"/>
          </p:nvPr>
        </p:nvSpPr>
        <p:spPr>
          <a:xfrm>
            <a:off x="457200" y="685798"/>
            <a:ext cx="8076960" cy="5857857"/>
          </a:xfrm>
        </p:spPr>
        <p:txBody>
          <a:bodyPr>
            <a:normAutofit/>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r>
              <a:rPr lang="en-US" sz="2000" dirty="0" smtClean="0">
                <a:latin typeface="Agency FB" pitchFamily="34"/>
              </a:rPr>
              <a:t>Discovered in 1911 by a German graduate student, many solvents will expand upon treatment with increasing CO</a:t>
            </a:r>
            <a:r>
              <a:rPr lang="en-US" sz="2000" baseline="-25000" dirty="0" smtClean="0">
                <a:latin typeface="Agency FB" pitchFamily="34"/>
              </a:rPr>
              <a:t>2</a:t>
            </a:r>
            <a:r>
              <a:rPr lang="en-US" sz="2000" dirty="0" smtClean="0">
                <a:latin typeface="Agency FB" pitchFamily="34"/>
              </a:rPr>
              <a:t> pressure, leading to easily changed properties;</a:t>
            </a:r>
          </a:p>
          <a:p>
            <a:pPr marL="0" lvl="0" indent="0" algn="just">
              <a:spcBef>
                <a:spcPts val="638"/>
              </a:spcBef>
              <a:buClr>
                <a:srgbClr val="E46C0A"/>
              </a:buClr>
              <a:buFont typeface="Arial" pitchFamily="32"/>
              <a:buChar char="•"/>
            </a:pPr>
            <a:r>
              <a:rPr lang="en-US" sz="2000" dirty="0" err="1" smtClean="0">
                <a:latin typeface="Agency FB" pitchFamily="34"/>
              </a:rPr>
              <a:t>Fluxuation</a:t>
            </a:r>
            <a:r>
              <a:rPr lang="en-US" sz="2000" dirty="0" smtClean="0">
                <a:latin typeface="Agency FB" pitchFamily="34"/>
              </a:rPr>
              <a:t> of pressure can be                                                                                                              .</a:t>
            </a:r>
            <a:br>
              <a:rPr lang="en-US" sz="2000" dirty="0" smtClean="0">
                <a:latin typeface="Agency FB" pitchFamily="34"/>
              </a:rPr>
            </a:br>
            <a:r>
              <a:rPr lang="en-US" sz="2000" dirty="0" smtClean="0">
                <a:latin typeface="Agency FB" pitchFamily="34"/>
              </a:rPr>
              <a:t>used to modulated solubility,                                                                                                               .</a:t>
            </a:r>
            <a:br>
              <a:rPr lang="en-US" sz="2000" dirty="0" smtClean="0">
                <a:latin typeface="Agency FB" pitchFamily="34"/>
              </a:rPr>
            </a:br>
            <a:r>
              <a:rPr lang="en-US" sz="2000" dirty="0" smtClean="0">
                <a:latin typeface="Agency FB" pitchFamily="34"/>
              </a:rPr>
              <a:t>causing products, catalysts, or                                                                                                        .</a:t>
            </a:r>
            <a:br>
              <a:rPr lang="en-US" sz="2000" dirty="0" smtClean="0">
                <a:latin typeface="Agency FB" pitchFamily="34"/>
              </a:rPr>
            </a:br>
            <a:r>
              <a:rPr lang="en-US" sz="2000" dirty="0" smtClean="0">
                <a:latin typeface="Agency FB" pitchFamily="34"/>
              </a:rPr>
              <a:t>co-solvents to easily separate                                                                                                           .</a:t>
            </a:r>
            <a:br>
              <a:rPr lang="en-US" sz="2000" dirty="0" smtClean="0">
                <a:latin typeface="Agency FB" pitchFamily="34"/>
              </a:rPr>
            </a:br>
            <a:r>
              <a:rPr lang="en-US" sz="2000" dirty="0" smtClean="0">
                <a:latin typeface="Agency FB" pitchFamily="34"/>
              </a:rPr>
              <a:t>out of a reaction mixture.</a:t>
            </a:r>
          </a:p>
          <a:p>
            <a:pPr marL="0" lvl="0" indent="0" algn="just">
              <a:spcBef>
                <a:spcPts val="638"/>
              </a:spcBef>
              <a:buClr>
                <a:srgbClr val="E46C0A"/>
              </a:buClr>
              <a:buFont typeface="Arial" pitchFamily="32"/>
              <a:buChar char="•"/>
            </a:pPr>
            <a:r>
              <a:rPr lang="en-US" sz="2000" dirty="0" smtClean="0">
                <a:latin typeface="Agency FB" pitchFamily="34"/>
              </a:rPr>
              <a:t>Polar solvents such as DMSO                                                                                                               .</a:t>
            </a:r>
            <a:br>
              <a:rPr lang="en-US" sz="2000" dirty="0" smtClean="0">
                <a:latin typeface="Agency FB" pitchFamily="34"/>
              </a:rPr>
            </a:br>
            <a:r>
              <a:rPr lang="en-US" sz="2000" dirty="0" smtClean="0">
                <a:latin typeface="Agency FB" pitchFamily="34"/>
              </a:rPr>
              <a:t>and </a:t>
            </a:r>
            <a:r>
              <a:rPr lang="en-US" sz="2000" dirty="0" err="1" smtClean="0">
                <a:latin typeface="Agency FB" pitchFamily="34"/>
              </a:rPr>
              <a:t>MeOH</a:t>
            </a:r>
            <a:r>
              <a:rPr lang="en-US" sz="2000" dirty="0" smtClean="0">
                <a:latin typeface="Agency FB" pitchFamily="34"/>
              </a:rPr>
              <a:t> can become similar in                                                                                                         .</a:t>
            </a:r>
            <a:br>
              <a:rPr lang="en-US" sz="2000" dirty="0" smtClean="0">
                <a:latin typeface="Agency FB" pitchFamily="34"/>
              </a:rPr>
            </a:br>
            <a:r>
              <a:rPr lang="en-US" sz="2000" dirty="0" smtClean="0">
                <a:latin typeface="Agency FB" pitchFamily="34"/>
              </a:rPr>
              <a:t>polarity to Et</a:t>
            </a:r>
            <a:r>
              <a:rPr lang="en-US" sz="2000" baseline="-25000" dirty="0" smtClean="0">
                <a:latin typeface="Agency FB" pitchFamily="34"/>
              </a:rPr>
              <a:t>2</a:t>
            </a:r>
            <a:r>
              <a:rPr lang="en-US" sz="2000" dirty="0" smtClean="0">
                <a:latin typeface="Agency FB" pitchFamily="34"/>
              </a:rPr>
              <a:t>O;</a:t>
            </a:r>
          </a:p>
          <a:p>
            <a:pPr marL="0" lvl="0" indent="0" algn="just">
              <a:spcBef>
                <a:spcPts val="638"/>
              </a:spcBef>
              <a:buClr>
                <a:srgbClr val="E46C0A"/>
              </a:buClr>
              <a:buFont typeface="Arial" pitchFamily="32"/>
              <a:buChar char="•"/>
            </a:pPr>
            <a:r>
              <a:rPr lang="en-US" sz="2000" dirty="0" smtClean="0">
                <a:latin typeface="Agency FB" pitchFamily="34"/>
              </a:rPr>
              <a:t>Primarily used in </a:t>
            </a:r>
            <a:r>
              <a:rPr lang="en-US" sz="2000" i="1" dirty="0" smtClean="0">
                <a:latin typeface="Agency FB" pitchFamily="34"/>
              </a:rPr>
              <a:t>Enhanced Oil                                                                                                     .</a:t>
            </a:r>
            <a:br>
              <a:rPr lang="en-US" sz="2000" i="1" dirty="0" smtClean="0">
                <a:latin typeface="Agency FB" pitchFamily="34"/>
              </a:rPr>
            </a:br>
            <a:r>
              <a:rPr lang="en-US" sz="2000" i="1" dirty="0" smtClean="0">
                <a:latin typeface="Agency FB" pitchFamily="34"/>
              </a:rPr>
              <a:t>Recovery</a:t>
            </a:r>
            <a:r>
              <a:rPr lang="en-US" sz="2000" dirty="0" smtClean="0">
                <a:latin typeface="Agency FB" pitchFamily="34"/>
              </a:rPr>
              <a:t>, where CO</a:t>
            </a:r>
            <a:r>
              <a:rPr lang="en-US" sz="2000" baseline="-25000" dirty="0" smtClean="0">
                <a:latin typeface="Agency FB" pitchFamily="34"/>
              </a:rPr>
              <a:t>2</a:t>
            </a:r>
            <a:r>
              <a:rPr lang="en-US" sz="2000" dirty="0" smtClean="0">
                <a:latin typeface="Agency FB" pitchFamily="34"/>
              </a:rPr>
              <a:t> dissolution                                                                                         .</a:t>
            </a:r>
            <a:br>
              <a:rPr lang="en-US" sz="2000" dirty="0" smtClean="0">
                <a:latin typeface="Agency FB" pitchFamily="34"/>
              </a:rPr>
            </a:br>
            <a:r>
              <a:rPr lang="en-US" sz="2000" dirty="0" smtClean="0">
                <a:latin typeface="Agency FB" pitchFamily="34"/>
              </a:rPr>
              <a:t>leads to decreased oil viscosity.</a:t>
            </a: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endParaRPr lang="en-US" sz="1200" b="0" i="0" u="none" strike="noStrike" kern="1200" spc="0" dirty="0">
              <a:ln>
                <a:noFill/>
              </a:ln>
              <a:solidFill>
                <a:srgbClr val="000000"/>
              </a:solidFill>
              <a:latin typeface="Calibri" pitchFamily="18"/>
              <a:ea typeface="Microsoft YaHei" pitchFamily="2"/>
              <a:cs typeface="Mangal" pitchFamily="2"/>
            </a:endParaRPr>
          </a:p>
          <a:p>
            <a:pPr lvl="0" algn="just">
              <a:buNone/>
            </a:pPr>
            <a:r>
              <a:rPr lang="en-US" sz="1200" dirty="0">
                <a:solidFill>
                  <a:srgbClr val="000000"/>
                </a:solidFill>
                <a:latin typeface="Calibri" pitchFamily="18"/>
                <a:ea typeface="Microsoft YaHei" pitchFamily="2"/>
                <a:cs typeface="Mangal" pitchFamily="2"/>
              </a:rPr>
              <a:t>Marriott, R.; Jessop, P.; Barnes,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6</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73-96.</a:t>
            </a:r>
          </a:p>
        </p:txBody>
      </p:sp>
      <p:pic>
        <p:nvPicPr>
          <p:cNvPr id="10" name="Picture 4" descr="http://www.utexas.edu/sites/default/files/images/UTseal.png"/>
          <p:cNvPicPr>
            <a:picLocks noChangeAspect="1" noChangeArrowheads="1"/>
          </p:cNvPicPr>
          <p:nvPr/>
        </p:nvPicPr>
        <p:blipFill>
          <a:blip r:embed="rId3" cstate="print"/>
          <a:srcRect l="50943"/>
          <a:stretch>
            <a:fillRect/>
          </a:stretch>
        </p:blipFill>
        <p:spPr bwMode="auto">
          <a:xfrm>
            <a:off x="8178581" y="0"/>
            <a:ext cx="965419" cy="914400"/>
          </a:xfrm>
          <a:prstGeom prst="rect">
            <a:avLst/>
          </a:prstGeom>
          <a:noFill/>
        </p:spPr>
      </p:pic>
      <p:pic>
        <p:nvPicPr>
          <p:cNvPr id="5" name="Picture 4"/>
          <p:cNvPicPr>
            <a:picLocks noChangeAspect="1"/>
          </p:cNvPicPr>
          <p:nvPr/>
        </p:nvPicPr>
        <p:blipFill>
          <a:blip r:embed="rId4"/>
          <a:stretch>
            <a:fillRect/>
          </a:stretch>
        </p:blipFill>
        <p:spPr>
          <a:xfrm>
            <a:off x="3229035" y="1985416"/>
            <a:ext cx="5838765" cy="4595860"/>
          </a:xfrm>
          <a:prstGeom prst="rect">
            <a:avLst/>
          </a:prstGeom>
        </p:spPr>
      </p:pic>
    </p:spTree>
    <p:extLst>
      <p:ext uri="{BB962C8B-B14F-4D97-AF65-F5344CB8AC3E}">
        <p14:creationId xmlns:p14="http://schemas.microsoft.com/office/powerpoint/2010/main" val="31943072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7424" y="990600"/>
            <a:ext cx="4578720" cy="2521969"/>
          </a:xfrm>
          <a:prstGeom prst="rect">
            <a:avLst/>
          </a:prstGeom>
        </p:spPr>
      </p:pic>
      <p:sp>
        <p:nvSpPr>
          <p:cNvPr id="2" name="Title 1"/>
          <p:cNvSpPr txBox="1">
            <a:spLocks noGrp="1"/>
          </p:cNvSpPr>
          <p:nvPr>
            <p:ph type="title" idx="4294967295"/>
          </p:nvPr>
        </p:nvSpPr>
        <p:spPr>
          <a:xfrm>
            <a:off x="457200" y="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sz="4000" dirty="0" smtClean="0">
                <a:latin typeface="Perpetua" pitchFamily="18"/>
              </a:rPr>
              <a:t>Switchable Solvents</a:t>
            </a:r>
            <a:endParaRPr lang="en-US" sz="4000" dirty="0">
              <a:latin typeface="Perpetua" pitchFamily="18"/>
            </a:endParaRPr>
          </a:p>
        </p:txBody>
      </p:sp>
      <p:sp>
        <p:nvSpPr>
          <p:cNvPr id="3" name="Content Placeholder 2"/>
          <p:cNvSpPr txBox="1">
            <a:spLocks noGrp="1"/>
          </p:cNvSpPr>
          <p:nvPr>
            <p:ph type="body" idx="4294967295"/>
          </p:nvPr>
        </p:nvSpPr>
        <p:spPr>
          <a:xfrm>
            <a:off x="457200" y="1524240"/>
            <a:ext cx="8076960" cy="4876560"/>
          </a:xfrm>
        </p:spPr>
        <p:txBody>
          <a:bodyPr/>
          <a:lstStyle>
            <a:defPPr marL="432000" lvl="0" indent="-324000" algn="l" rtl="0" hangingPunct="1">
              <a:spcBef>
                <a:spcPts val="0"/>
              </a:spcBef>
              <a:spcAft>
                <a:spcPts val="1417"/>
              </a:spcAft>
              <a:buSzPct val="45000"/>
              <a:buFont typeface="StarSymbol"/>
              <a:buNone/>
              <a:defRPr lang="en-US" sz="3200" b="0" i="0" u="none" strike="noStrike" kern="1200" spc="0">
                <a:ln>
                  <a:noFill/>
                </a:ln>
                <a:solidFill>
                  <a:srgbClr val="000000"/>
                </a:solidFill>
                <a:latin typeface="Calibri"/>
                <a:ea typeface="Microsoft YaHei" pitchFamily="2"/>
                <a:cs typeface="Mangal" pitchFamily="2"/>
              </a:defRPr>
            </a:defPPr>
            <a:lvl1pPr marL="432000" lvl="0" indent="-324000" algn="l" rtl="0" hangingPunct="1">
              <a:spcBef>
                <a:spcPts val="0"/>
              </a:spcBef>
              <a:spcAft>
                <a:spcPts val="1417"/>
              </a:spcAft>
              <a:buSzPct val="45000"/>
              <a:buFont typeface="StarSymbol"/>
              <a:buChar char="●"/>
              <a:defRPr lang="en-US" sz="3200" b="0" i="0" u="none" strike="noStrike" kern="1200" spc="0">
                <a:ln>
                  <a:noFill/>
                </a:ln>
                <a:solidFill>
                  <a:srgbClr val="000000"/>
                </a:solidFill>
                <a:latin typeface="Calibri"/>
                <a:ea typeface="Microsoft YaHei" pitchFamily="2"/>
                <a:cs typeface="Mangal" pitchFamily="2"/>
              </a:defRPr>
            </a:lvl1pPr>
            <a:lvl2pPr marL="864000" lvl="1" indent="-324000" algn="l" rtl="0" hangingPunct="1">
              <a:spcBef>
                <a:spcPts val="0"/>
              </a:spcBef>
              <a:spcAft>
                <a:spcPts val="1134"/>
              </a:spcAft>
              <a:buSzPct val="75000"/>
              <a:buFont typeface="StarSymbol"/>
              <a:buChar char="–"/>
              <a:defRPr lang="en-US" sz="2400" b="0" i="0" u="none" strike="noStrike" kern="1200" spc="0">
                <a:ln>
                  <a:noFill/>
                </a:ln>
                <a:solidFill>
                  <a:srgbClr val="000000"/>
                </a:solidFill>
                <a:latin typeface="Calibri"/>
                <a:ea typeface="Microsoft YaHei" pitchFamily="2"/>
                <a:cs typeface="Mangal" pitchFamily="2"/>
              </a:defRPr>
            </a:lvl2pPr>
            <a:lvl3pPr marL="1295999" lvl="2" indent="-288000" algn="l" rtl="0" hangingPunct="1">
              <a:spcBef>
                <a:spcPts val="0"/>
              </a:spcBef>
              <a:spcAft>
                <a:spcPts val="850"/>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3pPr>
            <a:lvl4pPr marL="1728000" lvl="3" indent="-216000" algn="l" rtl="0" hangingPunct="1">
              <a:spcBef>
                <a:spcPts val="0"/>
              </a:spcBef>
              <a:spcAft>
                <a:spcPts val="567"/>
              </a:spcAft>
              <a:buSzPct val="75000"/>
              <a:buFont typeface="StarSymbol"/>
              <a:buChar char="–"/>
              <a:defRPr lang="en-US" sz="2000" b="0" i="0" u="none" strike="noStrike" kern="1200" spc="0">
                <a:ln>
                  <a:noFill/>
                </a:ln>
                <a:solidFill>
                  <a:srgbClr val="000000"/>
                </a:solidFill>
                <a:latin typeface="Calibri"/>
                <a:ea typeface="Microsoft YaHei" pitchFamily="2"/>
                <a:cs typeface="Mangal" pitchFamily="2"/>
              </a:defRPr>
            </a:lvl4pPr>
            <a:lvl5pPr marL="2160000" lvl="4"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5pPr>
            <a:lvl6pPr marL="2592000" lvl="5"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6pPr>
            <a:lvl7pPr marL="3024000" lvl="6"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7pPr>
            <a:lvl8pPr marL="3456000" lvl="7"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8pPr>
            <a:lvl9pPr marL="3887999" lvl="8" indent="-216000" algn="l" rtl="0" hangingPunct="1">
              <a:spcBef>
                <a:spcPts val="0"/>
              </a:spcBef>
              <a:spcAft>
                <a:spcPts val="283"/>
              </a:spcAft>
              <a:buSzPct val="45000"/>
              <a:buFont typeface="StarSymbol"/>
              <a:buChar char="●"/>
              <a:defRPr lang="en-US" sz="2000" b="0" i="0" u="none" strike="noStrike" kern="1200" spc="0">
                <a:ln>
                  <a:noFill/>
                </a:ln>
                <a:solidFill>
                  <a:srgbClr val="000000"/>
                </a:solidFill>
                <a:latin typeface="Calibri"/>
                <a:ea typeface="Microsoft YaHei" pitchFamily="2"/>
                <a:cs typeface="Mangal" pitchFamily="2"/>
              </a:defRPr>
            </a:lvl9pPr>
          </a:lstStyle>
          <a:p>
            <a:pPr marL="0" lvl="0" indent="0">
              <a:spcBef>
                <a:spcPts val="638"/>
              </a:spcBef>
              <a:buNone/>
            </a:pPr>
            <a:endParaRPr lang="en-US" sz="2000" dirty="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Clr>
                <a:srgbClr val="E46C0A"/>
              </a:buClr>
              <a:buFont typeface="Arial" pitchFamily="32"/>
              <a:buChar char="•"/>
            </a:pPr>
            <a:endParaRPr lang="en-US" sz="2000" dirty="0" smtClean="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a:p>
            <a:pPr marL="0" lvl="0" indent="0" algn="just">
              <a:spcBef>
                <a:spcPts val="638"/>
              </a:spcBef>
              <a:buNone/>
            </a:pPr>
            <a:endParaRPr lang="en-US" sz="2000" dirty="0">
              <a:latin typeface="Agency FB" pitchFamily="34"/>
            </a:endParaRPr>
          </a:p>
        </p:txBody>
      </p:sp>
      <p:sp>
        <p:nvSpPr>
          <p:cNvPr id="4" name="Straight Connector 3"/>
          <p:cNvSpPr/>
          <p:nvPr/>
        </p:nvSpPr>
        <p:spPr>
          <a:xfrm>
            <a:off x="0" y="990360"/>
            <a:ext cx="9144000" cy="0"/>
          </a:xfrm>
          <a:prstGeom prst="line">
            <a:avLst/>
          </a:prstGeom>
          <a:noFill/>
          <a:ln w="76320">
            <a:solidFill>
              <a:srgbClr val="E46C0A"/>
            </a:solidFill>
            <a:prstDash val="solid"/>
          </a:ln>
        </p:spPr>
        <p:txBody>
          <a:bodyPr vert="horz" wrap="square"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TextBox 9"/>
          <p:cNvSpPr/>
          <p:nvPr/>
        </p:nvSpPr>
        <p:spPr>
          <a:xfrm>
            <a:off x="0" y="6391377"/>
            <a:ext cx="9143640" cy="4666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just" rtl="0" hangingPunct="1">
              <a:lnSpc>
                <a:spcPct val="100000"/>
              </a:lnSpc>
              <a:spcBef>
                <a:spcPts val="0"/>
              </a:spcBef>
              <a:spcAft>
                <a:spcPts val="0"/>
              </a:spcAft>
              <a:buNone/>
              <a:tabLst/>
            </a:pPr>
            <a:r>
              <a:rPr lang="en-US" sz="1200" b="0" i="0" u="none" strike="noStrike" kern="1200" spc="0" dirty="0" smtClean="0">
                <a:ln>
                  <a:noFill/>
                </a:ln>
                <a:solidFill>
                  <a:srgbClr val="000000"/>
                </a:solidFill>
                <a:latin typeface="Calibri" pitchFamily="18"/>
                <a:ea typeface="Microsoft YaHei" pitchFamily="2"/>
                <a:cs typeface="Mangal" pitchFamily="2"/>
              </a:rPr>
              <a:t>Jessop, P. G.; </a:t>
            </a:r>
            <a:r>
              <a:rPr lang="en-US" sz="1200" b="0" i="0" u="none" strike="noStrike" kern="1200" spc="0" dirty="0" err="1" smtClean="0">
                <a:ln>
                  <a:noFill/>
                </a:ln>
                <a:solidFill>
                  <a:srgbClr val="000000"/>
                </a:solidFill>
                <a:latin typeface="Calibri" pitchFamily="18"/>
                <a:ea typeface="Microsoft YaHei" pitchFamily="2"/>
                <a:cs typeface="Mangal" pitchFamily="2"/>
              </a:rPr>
              <a:t>Heldebrant</a:t>
            </a:r>
            <a:r>
              <a:rPr lang="en-US" sz="1200" b="0" i="0" u="none" strike="noStrike" kern="1200" spc="0" dirty="0" smtClean="0">
                <a:ln>
                  <a:noFill/>
                </a:ln>
                <a:solidFill>
                  <a:srgbClr val="000000"/>
                </a:solidFill>
                <a:latin typeface="Calibri" pitchFamily="18"/>
                <a:ea typeface="Microsoft YaHei" pitchFamily="2"/>
                <a:cs typeface="Mangal" pitchFamily="2"/>
              </a:rPr>
              <a:t>, D. J.; Li, X.; Eckert, C. A.; Liotta, C. L. </a:t>
            </a:r>
            <a:r>
              <a:rPr lang="en-US" sz="1200" b="0" i="1" u="none" strike="noStrike" kern="1200" spc="0" dirty="0" smtClean="0">
                <a:ln>
                  <a:noFill/>
                </a:ln>
                <a:solidFill>
                  <a:srgbClr val="000000"/>
                </a:solidFill>
                <a:latin typeface="Calibri" pitchFamily="18"/>
                <a:ea typeface="Microsoft YaHei" pitchFamily="2"/>
                <a:cs typeface="Mangal" pitchFamily="2"/>
              </a:rPr>
              <a:t>Nature</a:t>
            </a:r>
            <a:r>
              <a:rPr lang="en-US" sz="1200" b="0" u="none" strike="noStrike" kern="1200" spc="0" dirty="0" smtClean="0">
                <a:ln>
                  <a:noFill/>
                </a:ln>
                <a:solidFill>
                  <a:srgbClr val="000000"/>
                </a:solidFill>
                <a:latin typeface="Calibri" pitchFamily="18"/>
                <a:ea typeface="Microsoft YaHei" pitchFamily="2"/>
                <a:cs typeface="Mangal" pitchFamily="2"/>
              </a:rPr>
              <a:t>, </a:t>
            </a:r>
            <a:r>
              <a:rPr lang="en-US" sz="1200" b="1" u="none" strike="noStrike" kern="1200" spc="0" dirty="0" smtClean="0">
                <a:ln>
                  <a:noFill/>
                </a:ln>
                <a:solidFill>
                  <a:srgbClr val="000000"/>
                </a:solidFill>
                <a:latin typeface="Calibri" pitchFamily="18"/>
                <a:ea typeface="Microsoft YaHei" pitchFamily="2"/>
                <a:cs typeface="Mangal" pitchFamily="2"/>
              </a:rPr>
              <a:t>2005</a:t>
            </a:r>
            <a:r>
              <a:rPr lang="en-US" sz="1200" u="none" strike="noStrike" kern="1200" spc="0" dirty="0" smtClean="0">
                <a:ln>
                  <a:noFill/>
                </a:ln>
                <a:solidFill>
                  <a:srgbClr val="000000"/>
                </a:solidFill>
                <a:latin typeface="Calibri" pitchFamily="18"/>
                <a:ea typeface="Microsoft YaHei" pitchFamily="2"/>
                <a:cs typeface="Mangal" pitchFamily="2"/>
              </a:rPr>
              <a:t>, </a:t>
            </a:r>
            <a:r>
              <a:rPr lang="en-US" sz="1200" i="1" u="none" strike="noStrike" kern="1200" spc="0" dirty="0" smtClean="0">
                <a:ln>
                  <a:noFill/>
                </a:ln>
                <a:solidFill>
                  <a:srgbClr val="000000"/>
                </a:solidFill>
                <a:latin typeface="Calibri" pitchFamily="18"/>
                <a:ea typeface="Microsoft YaHei" pitchFamily="2"/>
                <a:cs typeface="Mangal" pitchFamily="2"/>
              </a:rPr>
              <a:t>436</a:t>
            </a:r>
            <a:r>
              <a:rPr lang="en-US" sz="1200" u="none" strike="noStrike" kern="1200" spc="0" dirty="0" smtClean="0">
                <a:ln>
                  <a:noFill/>
                </a:ln>
                <a:solidFill>
                  <a:srgbClr val="000000"/>
                </a:solidFill>
                <a:latin typeface="Calibri" pitchFamily="18"/>
                <a:ea typeface="Microsoft YaHei" pitchFamily="2"/>
                <a:cs typeface="Mangal" pitchFamily="2"/>
              </a:rPr>
              <a:t>, 1102.</a:t>
            </a:r>
            <a:endParaRPr lang="en-US" sz="1200" b="0" i="0" u="none" strike="noStrike" kern="1200" spc="0" dirty="0">
              <a:ln>
                <a:noFill/>
              </a:ln>
              <a:solidFill>
                <a:srgbClr val="000000"/>
              </a:solidFill>
              <a:latin typeface="Calibri" pitchFamily="18"/>
              <a:ea typeface="Microsoft YaHei" pitchFamily="2"/>
              <a:cs typeface="Mangal" pitchFamily="2"/>
            </a:endParaRPr>
          </a:p>
          <a:p>
            <a:pPr algn="just">
              <a:buNone/>
            </a:pPr>
            <a:r>
              <a:rPr lang="en-US" sz="1200" dirty="0">
                <a:solidFill>
                  <a:srgbClr val="000000"/>
                </a:solidFill>
                <a:latin typeface="Calibri" pitchFamily="18"/>
                <a:ea typeface="Microsoft YaHei" pitchFamily="2"/>
                <a:cs typeface="Mangal" pitchFamily="2"/>
              </a:rPr>
              <a:t>Marriott, R.; Jessop, P.; Barnes, M. </a:t>
            </a:r>
            <a:r>
              <a:rPr lang="en-US" sz="1200" i="1" dirty="0">
                <a:solidFill>
                  <a:srgbClr val="000000"/>
                </a:solidFill>
                <a:latin typeface="Calibri" pitchFamily="18"/>
                <a:ea typeface="Microsoft YaHei" pitchFamily="2"/>
                <a:cs typeface="Mangal" pitchFamily="2"/>
              </a:rPr>
              <a:t>Carbon Dioxide Utilization: Closing the Carbon Cycle</a:t>
            </a:r>
            <a:r>
              <a:rPr lang="en-US" sz="1200" dirty="0">
                <a:solidFill>
                  <a:srgbClr val="000000"/>
                </a:solidFill>
                <a:latin typeface="Calibri" pitchFamily="18"/>
                <a:ea typeface="Microsoft YaHei" pitchFamily="2"/>
                <a:cs typeface="Mangal" pitchFamily="2"/>
              </a:rPr>
              <a:t>, </a:t>
            </a:r>
            <a:r>
              <a:rPr lang="en-US" sz="1200" b="1" dirty="0">
                <a:solidFill>
                  <a:srgbClr val="000000"/>
                </a:solidFill>
                <a:latin typeface="Calibri" pitchFamily="18"/>
                <a:ea typeface="Microsoft YaHei" pitchFamily="2"/>
                <a:cs typeface="Mangal" pitchFamily="2"/>
              </a:rPr>
              <a:t>2014</a:t>
            </a:r>
            <a:r>
              <a:rPr lang="en-US" sz="1200" dirty="0">
                <a:solidFill>
                  <a:srgbClr val="000000"/>
                </a:solidFill>
                <a:latin typeface="Calibri" pitchFamily="18"/>
                <a:ea typeface="Microsoft YaHei" pitchFamily="2"/>
                <a:cs typeface="Mangal" pitchFamily="2"/>
              </a:rPr>
              <a:t>, </a:t>
            </a:r>
            <a:r>
              <a:rPr lang="en-US" sz="1200" i="1" dirty="0">
                <a:solidFill>
                  <a:srgbClr val="000000"/>
                </a:solidFill>
                <a:latin typeface="Calibri" pitchFamily="18"/>
                <a:ea typeface="Microsoft YaHei" pitchFamily="2"/>
                <a:cs typeface="Mangal" pitchFamily="2"/>
              </a:rPr>
              <a:t>Ch. 6</a:t>
            </a:r>
            <a:r>
              <a:rPr lang="en-US" sz="1200" dirty="0">
                <a:solidFill>
                  <a:srgbClr val="000000"/>
                </a:solidFill>
                <a:latin typeface="Calibri" pitchFamily="18"/>
                <a:ea typeface="Microsoft YaHei" pitchFamily="2"/>
                <a:cs typeface="Mangal" pitchFamily="2"/>
              </a:rPr>
              <a:t>, </a:t>
            </a:r>
            <a:r>
              <a:rPr lang="en-US" sz="1200" dirty="0" err="1">
                <a:solidFill>
                  <a:srgbClr val="000000"/>
                </a:solidFill>
                <a:latin typeface="Calibri" pitchFamily="18"/>
                <a:ea typeface="Microsoft YaHei" pitchFamily="2"/>
                <a:cs typeface="Mangal" pitchFamily="2"/>
              </a:rPr>
              <a:t>pgs</a:t>
            </a:r>
            <a:r>
              <a:rPr lang="en-US" sz="1200" dirty="0">
                <a:solidFill>
                  <a:srgbClr val="000000"/>
                </a:solidFill>
                <a:latin typeface="Calibri" pitchFamily="18"/>
                <a:ea typeface="Microsoft YaHei" pitchFamily="2"/>
                <a:cs typeface="Mangal" pitchFamily="2"/>
              </a:rPr>
              <a:t> 73-96</a:t>
            </a:r>
            <a:r>
              <a:rPr lang="en-US" sz="1200" dirty="0" smtClean="0">
                <a:solidFill>
                  <a:srgbClr val="000000"/>
                </a:solidFill>
                <a:latin typeface="Calibri" pitchFamily="18"/>
                <a:ea typeface="Microsoft YaHei" pitchFamily="2"/>
                <a:cs typeface="Mangal" pitchFamily="2"/>
              </a:rPr>
              <a:t>.</a:t>
            </a:r>
            <a:endParaRPr lang="en-US" sz="1200" dirty="0">
              <a:solidFill>
                <a:srgbClr val="000000"/>
              </a:solidFill>
              <a:latin typeface="Calibri" pitchFamily="18"/>
              <a:ea typeface="Microsoft YaHei" pitchFamily="2"/>
              <a:cs typeface="Mangal" pitchFamily="2"/>
            </a:endParaRPr>
          </a:p>
        </p:txBody>
      </p:sp>
      <p:pic>
        <p:nvPicPr>
          <p:cNvPr id="10" name="Picture 4" descr="http://www.utexas.edu/sites/default/files/images/UTseal.png"/>
          <p:cNvPicPr>
            <a:picLocks noChangeAspect="1" noChangeArrowheads="1"/>
          </p:cNvPicPr>
          <p:nvPr/>
        </p:nvPicPr>
        <p:blipFill>
          <a:blip r:embed="rId4" cstate="print"/>
          <a:srcRect l="50943"/>
          <a:stretch>
            <a:fillRect/>
          </a:stretch>
        </p:blipFill>
        <p:spPr bwMode="auto">
          <a:xfrm>
            <a:off x="8178581" y="0"/>
            <a:ext cx="965419" cy="914400"/>
          </a:xfrm>
          <a:prstGeom prst="rect">
            <a:avLst/>
          </a:prstGeom>
          <a:noFill/>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9249" y="1882062"/>
            <a:ext cx="3064343" cy="3810000"/>
          </a:xfrm>
          <a:prstGeom prst="rect">
            <a:avLst/>
          </a:prstGeom>
        </p:spPr>
      </p:pic>
      <p:pic>
        <p:nvPicPr>
          <p:cNvPr id="8" name="Picture 7"/>
          <p:cNvPicPr>
            <a:picLocks noChangeAspect="1"/>
          </p:cNvPicPr>
          <p:nvPr/>
        </p:nvPicPr>
        <p:blipFill>
          <a:blip r:embed="rId6"/>
          <a:stretch>
            <a:fillRect/>
          </a:stretch>
        </p:blipFill>
        <p:spPr>
          <a:xfrm>
            <a:off x="183368" y="3505200"/>
            <a:ext cx="5226832" cy="2893425"/>
          </a:xfrm>
          <a:prstGeom prst="rect">
            <a:avLst/>
          </a:prstGeom>
        </p:spPr>
      </p:pic>
      <p:sp>
        <p:nvSpPr>
          <p:cNvPr id="12" name="TextBox 11"/>
          <p:cNvSpPr txBox="1"/>
          <p:nvPr/>
        </p:nvSpPr>
        <p:spPr>
          <a:xfrm>
            <a:off x="5593568" y="1904760"/>
            <a:ext cx="3040024" cy="3787301"/>
          </a:xfrm>
          <a:prstGeom prst="rect">
            <a:avLst/>
          </a:prstGeom>
          <a:noFill/>
          <a:ln w="25400" cmpd="sng">
            <a:solidFill>
              <a:schemeClr val="accent6">
                <a:lumMod val="75000"/>
              </a:schemeClr>
            </a:solidFill>
          </a:ln>
        </p:spPr>
        <p:txBody>
          <a:bodyPr wrap="square" rtlCol="0">
            <a:spAutoFit/>
          </a:bodyPr>
          <a:lstStyle/>
          <a:p>
            <a:endParaRPr lang="en-US" dirty="0"/>
          </a:p>
        </p:txBody>
      </p:sp>
      <p:sp>
        <p:nvSpPr>
          <p:cNvPr id="13" name="TextBox 12"/>
          <p:cNvSpPr txBox="1"/>
          <p:nvPr/>
        </p:nvSpPr>
        <p:spPr>
          <a:xfrm>
            <a:off x="264886" y="3583335"/>
            <a:ext cx="5221514" cy="2817465"/>
          </a:xfrm>
          <a:prstGeom prst="rect">
            <a:avLst/>
          </a:prstGeom>
          <a:noFill/>
          <a:ln w="25400" cmpd="sng">
            <a:solidFill>
              <a:schemeClr val="accent6">
                <a:lumMod val="75000"/>
              </a:schemeClr>
            </a:solidFill>
          </a:ln>
        </p:spPr>
        <p:txBody>
          <a:bodyPr wrap="square" rtlCol="0">
            <a:spAutoFit/>
          </a:bodyPr>
          <a:lstStyle/>
          <a:p>
            <a:endParaRPr lang="en-US" dirty="0"/>
          </a:p>
        </p:txBody>
      </p:sp>
      <p:sp>
        <p:nvSpPr>
          <p:cNvPr id="11" name="TextBox 10"/>
          <p:cNvSpPr txBox="1"/>
          <p:nvPr/>
        </p:nvSpPr>
        <p:spPr>
          <a:xfrm>
            <a:off x="457200" y="995315"/>
            <a:ext cx="4750376" cy="2517254"/>
          </a:xfrm>
          <a:prstGeom prst="rect">
            <a:avLst/>
          </a:prstGeom>
          <a:noFill/>
          <a:ln w="25400" cmpd="sng">
            <a:solidFill>
              <a:schemeClr val="accent6">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1793827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76200">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39295</TotalTime>
  <Words>3845</Words>
  <Application>Microsoft Office PowerPoint</Application>
  <PresentationFormat>On-screen Show (4:3)</PresentationFormat>
  <Paragraphs>475</Paragraphs>
  <Slides>54</Slides>
  <Notes>54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Microsoft YaHei</vt:lpstr>
      <vt:lpstr>Agency FB</vt:lpstr>
      <vt:lpstr>Arial</vt:lpstr>
      <vt:lpstr>Book Antiqua</vt:lpstr>
      <vt:lpstr>Calibri</vt:lpstr>
      <vt:lpstr>Mangal</vt:lpstr>
      <vt:lpstr>Perpetua</vt:lpstr>
      <vt:lpstr>StarSymbol</vt:lpstr>
      <vt:lpstr>Theme1</vt:lpstr>
      <vt:lpstr>CS ChemDraw Drawing</vt:lpstr>
      <vt:lpstr>A Primer on Carbon Dioxide Chemistry</vt:lpstr>
      <vt:lpstr>Carbon Dioxide</vt:lpstr>
      <vt:lpstr>Discovery</vt:lpstr>
      <vt:lpstr>Current Focus on Carbon Dioxide</vt:lpstr>
      <vt:lpstr>Driving Force for Chemistry</vt:lpstr>
      <vt:lpstr>CO2 As Solvent (Liquid Phase)</vt:lpstr>
      <vt:lpstr>CO2 As Solvent (Super Critical Phase)</vt:lpstr>
      <vt:lpstr>Enhancing Solvent Properties (CXL)</vt:lpstr>
      <vt:lpstr>Switchable Solvents</vt:lpstr>
      <vt:lpstr>CO2 Separation From Waste Streams</vt:lpstr>
      <vt:lpstr>CO2 Separation From Waste Streams</vt:lpstr>
      <vt:lpstr>Turning CO2 into Urea</vt:lpstr>
      <vt:lpstr>Adding CO2 to Phenols</vt:lpstr>
      <vt:lpstr>Known Metal-CO2 Complexes</vt:lpstr>
      <vt:lpstr>Carboxylic Acids via Metal-Carbon Bonds</vt:lpstr>
      <vt:lpstr>What About Soft M-C Bonds (Zn)?</vt:lpstr>
      <vt:lpstr>Catalyzing Zn-C Bond Transfer to CO2</vt:lpstr>
      <vt:lpstr>Catalyzing Zn-C Bond Transfer to CO2</vt:lpstr>
      <vt:lpstr>Catalyzing Zn-C Bond Transfer to CO2</vt:lpstr>
      <vt:lpstr>Catalyzing Zn-C Bond Transfer to CO2</vt:lpstr>
      <vt:lpstr>Catalyzing Zn-C Bond Transfer to CO2</vt:lpstr>
      <vt:lpstr>Catalyzing Zn-C Bond Transfer to CO2</vt:lpstr>
      <vt:lpstr>Other Ni Reactions</vt:lpstr>
      <vt:lpstr>Other Ni-X Substrates</vt:lpstr>
      <vt:lpstr>Ni-Catalyzed Reactions with Ar-X and CO2</vt:lpstr>
      <vt:lpstr>Ni-Catalyzed Reactions with Ar-X and CO2</vt:lpstr>
      <vt:lpstr>Ni-Catalyzed Reactions with Ar-X and CO2</vt:lpstr>
      <vt:lpstr>More Ni-Catalyzed Reactions!</vt:lpstr>
      <vt:lpstr>More Ni-Catalyzed Reactions!</vt:lpstr>
      <vt:lpstr>Last Ni-Catalyzed Reaction!</vt:lpstr>
      <vt:lpstr>Pd-Catalyzed Reactions!</vt:lpstr>
      <vt:lpstr>Pd-Catalyzed Reactions!</vt:lpstr>
      <vt:lpstr>Pd-Catalyzed Reactions!</vt:lpstr>
      <vt:lpstr>What About Cu-C Bonds?</vt:lpstr>
      <vt:lpstr>What About Cu-C Bonds?</vt:lpstr>
      <vt:lpstr>What About Cu-C Bonds?</vt:lpstr>
      <vt:lpstr>What About Cu-C Bonds?</vt:lpstr>
      <vt:lpstr>What About Cu-C Bonds?</vt:lpstr>
      <vt:lpstr>What About Cu-C Bonds?</vt:lpstr>
      <vt:lpstr>What About Cu-C Bonds?</vt:lpstr>
      <vt:lpstr>What About Cu-C Bonds?</vt:lpstr>
      <vt:lpstr>What About Cu-C Bonds?</vt:lpstr>
      <vt:lpstr>What About Cu-C Bonds?</vt:lpstr>
      <vt:lpstr>Rh-Catalyzed Reactions!</vt:lpstr>
      <vt:lpstr>Ag and Au Catalyzed Reactions</vt:lpstr>
      <vt:lpstr>Iron and Ruthenium Reactions</vt:lpstr>
      <vt:lpstr>Reactions with Strained Organics</vt:lpstr>
      <vt:lpstr>Reactions with Strained Organics</vt:lpstr>
      <vt:lpstr>Other Carbonate Reactions</vt:lpstr>
      <vt:lpstr>Polycarbonates from CO2 and Epoxides</vt:lpstr>
      <vt:lpstr>Thank you for your attention!</vt:lpstr>
      <vt:lpstr>Question 1</vt:lpstr>
      <vt:lpstr>Question 2</vt:lpstr>
      <vt:lpstr>Question 3</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Mike’s Research Progress</dc:title>
  <dc:creator>ihoiho8o</dc:creator>
  <cp:lastModifiedBy>Michael Young</cp:lastModifiedBy>
  <cp:revision>2371</cp:revision>
  <cp:lastPrinted>2015-05-20T21:43:50Z</cp:lastPrinted>
  <dcterms:created xsi:type="dcterms:W3CDTF">2012-03-21T19:05:49Z</dcterms:created>
  <dcterms:modified xsi:type="dcterms:W3CDTF">2015-10-27T18:30:51Z</dcterms:modified>
</cp:coreProperties>
</file>