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470" r:id="rId2"/>
    <p:sldId id="472"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0" r:id="rId30"/>
    <p:sldId id="511" r:id="rId31"/>
    <p:sldId id="514" r:id="rId32"/>
    <p:sldId id="517" r:id="rId33"/>
    <p:sldId id="515" r:id="rId34"/>
    <p:sldId id="516" r:id="rId35"/>
    <p:sldId id="520" r:id="rId36"/>
    <p:sldId id="519" r:id="rId37"/>
    <p:sldId id="518" r:id="rId38"/>
    <p:sldId id="521" r:id="rId39"/>
    <p:sldId id="483" r:id="rId40"/>
    <p:sldId id="512" r:id="rId41"/>
    <p:sldId id="513" r:id="rId42"/>
    <p:sldId id="52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AB82D1-B4C5-42E9-8C0F-3CA9ED70C8AA}">
          <p14:sldIdLst>
            <p14:sldId id="470"/>
            <p14:sldId id="472"/>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4"/>
            <p14:sldId id="517"/>
            <p14:sldId id="515"/>
            <p14:sldId id="516"/>
            <p14:sldId id="520"/>
            <p14:sldId id="519"/>
            <p14:sldId id="518"/>
            <p14:sldId id="521"/>
            <p14:sldId id="483"/>
            <p14:sldId id="512"/>
            <p14:sldId id="513"/>
            <p14:sldId id="5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84038" autoAdjust="0"/>
  </p:normalViewPr>
  <p:slideViewPr>
    <p:cSldViewPr>
      <p:cViewPr>
        <p:scale>
          <a:sx n="110" d="100"/>
          <a:sy n="110" d="100"/>
        </p:scale>
        <p:origin x="36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a:defRPr sz="1200"/>
            </a:lvl1pPr>
          </a:lstStyle>
          <a:p>
            <a:fld id="{0F87802F-44FB-4525-B570-B2B073C050E7}" type="datetimeFigureOut">
              <a:rPr lang="en-US" smtClean="0"/>
              <a:pPr/>
              <a:t>5/20/2015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C904080B-03B7-4868-B397-111FD94CBE18}" type="slidenum">
              <a:rPr lang="en-US" smtClean="0"/>
              <a:pPr/>
              <a:t>‹#›</a:t>
            </a:fld>
            <a:endParaRPr lang="en-US"/>
          </a:p>
        </p:txBody>
      </p:sp>
    </p:spTree>
    <p:extLst>
      <p:ext uri="{BB962C8B-B14F-4D97-AF65-F5344CB8AC3E}">
        <p14:creationId xmlns:p14="http://schemas.microsoft.com/office/powerpoint/2010/main" val="2234543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241CDC70-E45C-4D36-9AAA-288F4340F42F}" type="datetimeFigureOut">
              <a:rPr lang="en-US" smtClean="0"/>
              <a:pPr/>
              <a:t>5/20/2015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F5109918-B1E7-43DD-BBF0-F61173463A8C}" type="slidenum">
              <a:rPr lang="en-US" smtClean="0"/>
              <a:pPr/>
              <a:t>‹#›</a:t>
            </a:fld>
            <a:endParaRPr lang="en-US"/>
          </a:p>
        </p:txBody>
      </p:sp>
    </p:spTree>
    <p:extLst>
      <p:ext uri="{BB962C8B-B14F-4D97-AF65-F5344CB8AC3E}">
        <p14:creationId xmlns:p14="http://schemas.microsoft.com/office/powerpoint/2010/main" val="133068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0818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10</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Shibasaki</a:t>
            </a:r>
            <a:r>
              <a:rPr lang="en-US" baseline="0" dirty="0" smtClean="0"/>
              <a:t> and coworkers wanted to expand </a:t>
            </a:r>
            <a:r>
              <a:rPr lang="en-US" baseline="0" dirty="0" err="1" smtClean="0"/>
              <a:t>Noyori</a:t>
            </a:r>
            <a:r>
              <a:rPr lang="en-US" baseline="0" dirty="0" smtClean="0"/>
              <a:t> and Kozlowski’s chemistry to effective catalytic asymmetric alkylation of ketones. However, perhaps due in part to the lower reactivity of ketones, they used more </a:t>
            </a:r>
            <a:r>
              <a:rPr lang="en-US" baseline="0" dirty="0" err="1" smtClean="0"/>
              <a:t>privaledged</a:t>
            </a:r>
            <a:r>
              <a:rPr lang="en-US" baseline="0" dirty="0" smtClean="0"/>
              <a:t> a-</a:t>
            </a:r>
            <a:r>
              <a:rPr lang="en-US" baseline="0" dirty="0" err="1" smtClean="0"/>
              <a:t>ketoester</a:t>
            </a:r>
            <a:r>
              <a:rPr lang="en-US" baseline="0" dirty="0" smtClean="0"/>
              <a:t> substrates. The group had previously used catalyst 1 for silyl-</a:t>
            </a:r>
            <a:r>
              <a:rPr lang="en-US" baseline="0" dirty="0" err="1" smtClean="0"/>
              <a:t>cyanation</a:t>
            </a:r>
            <a:r>
              <a:rPr lang="en-US" baseline="0" dirty="0" smtClean="0"/>
              <a:t> of ketones, but found it was ineffective for the present transformation. Numerous </a:t>
            </a:r>
            <a:r>
              <a:rPr lang="en-US" baseline="0" dirty="0" err="1" smtClean="0"/>
              <a:t>bifunctional</a:t>
            </a:r>
            <a:r>
              <a:rPr lang="en-US" baseline="0" dirty="0" smtClean="0"/>
              <a:t> catalysts were prepared that provided two </a:t>
            </a:r>
            <a:r>
              <a:rPr lang="en-US" baseline="0" dirty="0" err="1" smtClean="0"/>
              <a:t>lewis</a:t>
            </a:r>
            <a:r>
              <a:rPr lang="en-US" baseline="0" dirty="0" smtClean="0"/>
              <a:t> basic sites to make the Zn nucleophile more nucleophilic, and interestingly the presence of the more flexible but </a:t>
            </a:r>
            <a:r>
              <a:rPr lang="en-US" baseline="0" dirty="0" err="1" smtClean="0"/>
              <a:t>sterically</a:t>
            </a:r>
            <a:r>
              <a:rPr lang="en-US" baseline="0" dirty="0" smtClean="0"/>
              <a:t> less bulky benzyl group on nitrogen was better than a bulkier, more rigid bi or tricyclic aromatic.  There is also significantly less </a:t>
            </a:r>
            <a:r>
              <a:rPr lang="en-US" baseline="0" dirty="0" err="1" smtClean="0"/>
              <a:t>enantioselectivity</a:t>
            </a:r>
            <a:r>
              <a:rPr lang="en-US" baseline="0" dirty="0" smtClean="0"/>
              <a:t> when the size difference between the two substituents becomes similar. For this reason they found it generally necessary to use a methyl a-</a:t>
            </a:r>
            <a:r>
              <a:rPr lang="en-US" baseline="0" dirty="0" err="1" smtClean="0"/>
              <a:t>ketoester</a:t>
            </a:r>
            <a:r>
              <a:rPr lang="en-US" baseline="0" dirty="0" smtClean="0"/>
              <a:t>, although as can be seen from entries 8 and 9 they were able to use this </a:t>
            </a:r>
            <a:r>
              <a:rPr lang="en-US" baseline="0" dirty="0" err="1" smtClean="0"/>
              <a:t>alkynyl</a:t>
            </a:r>
            <a:r>
              <a:rPr lang="en-US" baseline="0" dirty="0" smtClean="0"/>
              <a:t> substrate and methyl-</a:t>
            </a:r>
            <a:r>
              <a:rPr lang="en-US" baseline="0" dirty="0" err="1" smtClean="0"/>
              <a:t>isatin</a:t>
            </a:r>
            <a:r>
              <a:rPr lang="en-US" baseline="0" dirty="0" smtClean="0"/>
              <a:t> with some amount of </a:t>
            </a:r>
            <a:r>
              <a:rPr lang="en-US" baseline="0" dirty="0" err="1" smtClean="0"/>
              <a:t>enantioinduction</a:t>
            </a:r>
            <a:r>
              <a:rPr lang="en-US" baseline="0" dirty="0" smtClean="0"/>
              <a:t>. By studying the kinetics with varying amounts of methanol, isopropanol, and </a:t>
            </a:r>
            <a:r>
              <a:rPr lang="en-US" baseline="0" dirty="0" err="1" smtClean="0"/>
              <a:t>tert</a:t>
            </a:r>
            <a:r>
              <a:rPr lang="en-US" baseline="0" dirty="0" smtClean="0"/>
              <a:t>-butanol, they concluded there was a general positive non-linear effect which supports that a monomeric rather than a dimeric complex is responsible for the observed </a:t>
            </a:r>
            <a:r>
              <a:rPr lang="en-US" baseline="0" dirty="0" err="1" smtClean="0"/>
              <a:t>enantioselectivity</a:t>
            </a:r>
            <a:r>
              <a:rPr lang="en-US" baseline="0" dirty="0" smtClean="0"/>
              <a:t>.</a:t>
            </a:r>
            <a:endParaRPr lang="en-US" dirty="0" smtClean="0"/>
          </a:p>
        </p:txBody>
      </p:sp>
    </p:spTree>
    <p:extLst>
      <p:ext uri="{BB962C8B-B14F-4D97-AF65-F5344CB8AC3E}">
        <p14:creationId xmlns:p14="http://schemas.microsoft.com/office/powerpoint/2010/main" val="289784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11</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Shibasaki</a:t>
            </a:r>
            <a:r>
              <a:rPr lang="en-US" dirty="0" smtClean="0"/>
              <a:t> had developed a protocol for</a:t>
            </a:r>
            <a:r>
              <a:rPr lang="en-US" baseline="0" dirty="0" smtClean="0"/>
              <a:t> using </a:t>
            </a:r>
            <a:r>
              <a:rPr lang="en-US" baseline="0" dirty="0" err="1" smtClean="0"/>
              <a:t>Zr-isopropoxide</a:t>
            </a:r>
            <a:r>
              <a:rPr lang="en-US" baseline="0" dirty="0" smtClean="0"/>
              <a:t> as a base for organic synthesis. However, a limitation was that it was used </a:t>
            </a:r>
            <a:r>
              <a:rPr lang="en-US" baseline="0" dirty="0" err="1" smtClean="0"/>
              <a:t>stoichiometrically</a:t>
            </a:r>
            <a:r>
              <a:rPr lang="en-US" baseline="0" dirty="0" smtClean="0"/>
              <a:t>. By switching to rare earth metals, they believed they could prepare more basic species which could actually be used catalytically. They screened a few metals and found that Y and La could both promote the transformation catalytically. Next they added their La to chiral BINOL and observed relatively good </a:t>
            </a:r>
            <a:r>
              <a:rPr lang="en-US" baseline="0" dirty="0" err="1" smtClean="0"/>
              <a:t>enantioselectivity</a:t>
            </a:r>
            <a:r>
              <a:rPr lang="en-US" baseline="0" dirty="0" smtClean="0"/>
              <a:t> for aldehydes adjacent to a secondary carbon. After many reports, crystal structures, and NMR data it is generally accepted that the lanthanides form </a:t>
            </a:r>
            <a:r>
              <a:rPr lang="en-US" baseline="0" dirty="0" err="1" smtClean="0"/>
              <a:t>trimeric</a:t>
            </a:r>
            <a:r>
              <a:rPr lang="en-US" baseline="0" dirty="0" smtClean="0"/>
              <a:t> complexes in solution with three bridging alkali metals. Furthermore, the unsaturated Ln can further bind to and activate the electrophile, increasing the rate of the asymmetric reaction. In addition to deprotonating </a:t>
            </a:r>
            <a:r>
              <a:rPr lang="en-US" baseline="0" dirty="0" err="1" smtClean="0"/>
              <a:t>nitroalkanes</a:t>
            </a:r>
            <a:r>
              <a:rPr lang="en-US" baseline="0" dirty="0" smtClean="0"/>
              <a:t> and </a:t>
            </a:r>
            <a:r>
              <a:rPr lang="en-US" baseline="0" dirty="0" err="1" smtClean="0"/>
              <a:t>malonates</a:t>
            </a:r>
            <a:r>
              <a:rPr lang="en-US" baseline="0" dirty="0" smtClean="0"/>
              <a:t>, the group has also shown the chemistry can be extended to numerous 1,4-conjugate additions with less reactive nucleophiles.</a:t>
            </a:r>
            <a:endParaRPr lang="en-US" dirty="0" smtClean="0"/>
          </a:p>
        </p:txBody>
      </p:sp>
    </p:spTree>
    <p:extLst>
      <p:ext uri="{BB962C8B-B14F-4D97-AF65-F5344CB8AC3E}">
        <p14:creationId xmlns:p14="http://schemas.microsoft.com/office/powerpoint/2010/main" val="28562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12</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Shibasaki’s</a:t>
            </a:r>
            <a:r>
              <a:rPr lang="en-US" dirty="0" smtClean="0"/>
              <a:t> group also investigated so-called</a:t>
            </a:r>
            <a:r>
              <a:rPr lang="en-US" baseline="0" dirty="0" smtClean="0"/>
              <a:t> </a:t>
            </a:r>
            <a:r>
              <a:rPr lang="en-US" baseline="0" dirty="0" err="1" smtClean="0"/>
              <a:t>GluCAPO</a:t>
            </a:r>
            <a:r>
              <a:rPr lang="en-US" baseline="0" dirty="0" smtClean="0"/>
              <a:t> as a ligand for asymmetric </a:t>
            </a:r>
            <a:r>
              <a:rPr lang="en-US" baseline="0" dirty="0" err="1" smtClean="0"/>
              <a:t>Streker</a:t>
            </a:r>
            <a:r>
              <a:rPr lang="en-US" baseline="0" dirty="0" smtClean="0"/>
              <a:t>-type reactions on </a:t>
            </a:r>
            <a:r>
              <a:rPr lang="en-US" baseline="0" dirty="0" err="1" smtClean="0"/>
              <a:t>phosphinoyl</a:t>
            </a:r>
            <a:r>
              <a:rPr lang="en-US" baseline="0" dirty="0" smtClean="0"/>
              <a:t> </a:t>
            </a:r>
            <a:r>
              <a:rPr lang="en-US" baseline="0" dirty="0" err="1" smtClean="0"/>
              <a:t>ketimines</a:t>
            </a:r>
            <a:r>
              <a:rPr lang="en-US" baseline="0" dirty="0" smtClean="0"/>
              <a:t>. In this case they discovered that the reactive complex is likely a </a:t>
            </a:r>
            <a:r>
              <a:rPr lang="en-US" baseline="0" dirty="0" err="1" smtClean="0"/>
              <a:t>dinuclear</a:t>
            </a:r>
            <a:r>
              <a:rPr lang="en-US" baseline="0" dirty="0" smtClean="0"/>
              <a:t> </a:t>
            </a:r>
            <a:r>
              <a:rPr lang="en-US" baseline="0" dirty="0" err="1" smtClean="0"/>
              <a:t>Gd</a:t>
            </a:r>
            <a:r>
              <a:rPr lang="en-US" baseline="0" dirty="0" smtClean="0"/>
              <a:t> chelate where one </a:t>
            </a:r>
            <a:r>
              <a:rPr lang="en-US" baseline="0" dirty="0" err="1" smtClean="0"/>
              <a:t>Gd-alkoxide</a:t>
            </a:r>
            <a:r>
              <a:rPr lang="en-US" baseline="0" dirty="0" smtClean="0"/>
              <a:t> activates TMS-CN and the other activates and positions the electrophile thanks to the </a:t>
            </a:r>
            <a:r>
              <a:rPr lang="en-US" baseline="0" dirty="0" err="1" smtClean="0"/>
              <a:t>phosphinoyl</a:t>
            </a:r>
            <a:r>
              <a:rPr lang="en-US" baseline="0" dirty="0" smtClean="0"/>
              <a:t> group. Although the complex structure was proposed based on titration and ESI-MS data, the group pursued a crystal structure only to find the complex reassembled upon crystallization to a </a:t>
            </a:r>
            <a:r>
              <a:rPr lang="en-US" baseline="0" dirty="0" err="1" smtClean="0"/>
              <a:t>tetranuclear</a:t>
            </a:r>
            <a:r>
              <a:rPr lang="en-US" baseline="0" dirty="0" smtClean="0"/>
              <a:t> complex. Interestingly, the tetramer was robust, being stable upon </a:t>
            </a:r>
            <a:r>
              <a:rPr lang="en-US" baseline="0" dirty="0" err="1" smtClean="0"/>
              <a:t>redissolution</a:t>
            </a:r>
            <a:r>
              <a:rPr lang="en-US" baseline="0" dirty="0" smtClean="0"/>
              <a:t>. It could be characterized by ESI-MS, and perhaps more interestingly it gave opposite selectivity. This suggests that it is in fact the secondary structure, and not the inherent chirality of the ligand, that dictates the </a:t>
            </a:r>
            <a:r>
              <a:rPr lang="en-US" baseline="0" dirty="0" err="1" smtClean="0"/>
              <a:t>enantioselectivity</a:t>
            </a:r>
            <a:r>
              <a:rPr lang="en-US" baseline="0" dirty="0" smtClean="0"/>
              <a:t>.</a:t>
            </a:r>
            <a:endParaRPr lang="en-US" dirty="0" smtClean="0"/>
          </a:p>
        </p:txBody>
      </p:sp>
    </p:spTree>
    <p:extLst>
      <p:ext uri="{BB962C8B-B14F-4D97-AF65-F5344CB8AC3E}">
        <p14:creationId xmlns:p14="http://schemas.microsoft.com/office/powerpoint/2010/main" val="190953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13</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The</a:t>
            </a:r>
            <a:r>
              <a:rPr lang="en-US" baseline="0" dirty="0" smtClean="0"/>
              <a:t> </a:t>
            </a:r>
            <a:r>
              <a:rPr lang="en-US" baseline="0" dirty="0" err="1" smtClean="0"/>
              <a:t>Trost</a:t>
            </a:r>
            <a:r>
              <a:rPr lang="en-US" baseline="0" dirty="0" smtClean="0"/>
              <a:t> group prepared ligand 2 as a potential improvement upon chiral crown ethers for use in catalytic asymmetric </a:t>
            </a:r>
            <a:r>
              <a:rPr lang="en-US" baseline="0" dirty="0" err="1" smtClean="0"/>
              <a:t>aldol</a:t>
            </a:r>
            <a:r>
              <a:rPr lang="en-US" baseline="0" dirty="0" smtClean="0"/>
              <a:t> reactions. Allegedly crown ethers bind too tightly, thus limiting turnover. By making an open equivalent, albeit with more strongly coordinating amines, the theory was that they could achieve good </a:t>
            </a:r>
            <a:r>
              <a:rPr lang="en-US" baseline="0" dirty="0" err="1" smtClean="0"/>
              <a:t>stereoselectivity</a:t>
            </a:r>
            <a:r>
              <a:rPr lang="en-US" baseline="0" dirty="0" smtClean="0"/>
              <a:t> while also achieving good turnover. Initial screens showed that </a:t>
            </a:r>
            <a:r>
              <a:rPr lang="en-US" baseline="0" dirty="0" err="1" smtClean="0"/>
              <a:t>organozinc</a:t>
            </a:r>
            <a:r>
              <a:rPr lang="en-US" baseline="0" dirty="0" smtClean="0"/>
              <a:t> reagents were superior to alkyl lithium, or magnesium for </a:t>
            </a:r>
            <a:r>
              <a:rPr lang="en-US" baseline="0" dirty="0" err="1" smtClean="0"/>
              <a:t>metallating</a:t>
            </a:r>
            <a:r>
              <a:rPr lang="en-US" baseline="0" dirty="0" smtClean="0"/>
              <a:t> </a:t>
            </a:r>
            <a:r>
              <a:rPr lang="en-US" b="0" baseline="0" dirty="0" smtClean="0"/>
              <a:t>2. They found the reaction to be rather slow, and although </a:t>
            </a:r>
            <a:r>
              <a:rPr lang="en-US" b="0" baseline="0" dirty="0" err="1" smtClean="0"/>
              <a:t>mol</a:t>
            </a:r>
            <a:r>
              <a:rPr lang="en-US" b="0" baseline="0" dirty="0" smtClean="0"/>
              <a:t> sieves improved this, they ultimately found that </a:t>
            </a:r>
            <a:r>
              <a:rPr lang="en-US" b="0" baseline="0" dirty="0" err="1" smtClean="0"/>
              <a:t>triphenylphosphine</a:t>
            </a:r>
            <a:r>
              <a:rPr lang="en-US" b="0" baseline="0" dirty="0" smtClean="0"/>
              <a:t> sulfide improved product dissociation and allowed effective turnover. A variety of moderately substituted species could give </a:t>
            </a:r>
            <a:r>
              <a:rPr lang="en-US" b="0" baseline="0" dirty="0" err="1" smtClean="0"/>
              <a:t>ee’s</a:t>
            </a:r>
            <a:r>
              <a:rPr lang="en-US" b="0" baseline="0" dirty="0" smtClean="0"/>
              <a:t> of over 90%. Based on </a:t>
            </a:r>
            <a:endParaRPr lang="en-US" dirty="0" smtClean="0"/>
          </a:p>
        </p:txBody>
      </p:sp>
    </p:spTree>
    <p:extLst>
      <p:ext uri="{BB962C8B-B14F-4D97-AF65-F5344CB8AC3E}">
        <p14:creationId xmlns:p14="http://schemas.microsoft.com/office/powerpoint/2010/main" val="246620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14</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Using the same ligand scaffold, the</a:t>
            </a:r>
            <a:r>
              <a:rPr lang="en-US" baseline="0" dirty="0" smtClean="0"/>
              <a:t> </a:t>
            </a:r>
            <a:r>
              <a:rPr lang="en-US" baseline="0" dirty="0" err="1" smtClean="0"/>
              <a:t>Trost</a:t>
            </a:r>
            <a:r>
              <a:rPr lang="en-US" baseline="0" dirty="0" smtClean="0"/>
              <a:t> group reported on the </a:t>
            </a:r>
            <a:r>
              <a:rPr lang="en-US" baseline="0" dirty="0" err="1" smtClean="0"/>
              <a:t>desymmetrization</a:t>
            </a:r>
            <a:r>
              <a:rPr lang="en-US" baseline="0" dirty="0" smtClean="0"/>
              <a:t> of </a:t>
            </a:r>
            <a:r>
              <a:rPr lang="en-US" baseline="0" dirty="0" err="1" smtClean="0"/>
              <a:t>diols</a:t>
            </a:r>
            <a:r>
              <a:rPr lang="en-US" baseline="0" dirty="0" smtClean="0"/>
              <a:t> in the presence of vinyl esters. Although vinyl acetate was partially decomposed under the reaction conditions, they found that vinyl benzoate was an effective electrophile. The reactions were quite robust in most cases, generating the desired products at -15ºC. Compared with their previous </a:t>
            </a:r>
            <a:r>
              <a:rPr lang="en-US" baseline="0" dirty="0" err="1" smtClean="0"/>
              <a:t>tetraphenyl</a:t>
            </a:r>
            <a:r>
              <a:rPr lang="en-US" baseline="0" dirty="0" smtClean="0"/>
              <a:t> ligand, they found an approximately 20% increase in </a:t>
            </a:r>
            <a:r>
              <a:rPr lang="en-US" baseline="0" dirty="0" err="1" smtClean="0"/>
              <a:t>ee</a:t>
            </a:r>
            <a:r>
              <a:rPr lang="en-US" baseline="0" dirty="0" smtClean="0"/>
              <a:t> for this transformation if they instead used tetra-biphenyl ligand 1b. An interesting consequence is that lowering the catalyst loading decreases both yield and </a:t>
            </a:r>
            <a:r>
              <a:rPr lang="en-US" baseline="0" dirty="0" err="1" smtClean="0"/>
              <a:t>enantioinduction</a:t>
            </a:r>
            <a:r>
              <a:rPr lang="en-US" baseline="0" dirty="0" smtClean="0"/>
              <a:t>, which is attributed to partial racemization during the longer reaction period. As with the previous example, the expectation was that a bimetallic mode of activation was at play. They were excited that in the case of 2-methyl-propane-1,3-diol, their catalyst was actually better than the best enzymatic example then known. Finally, they were able to achieve similar yield and </a:t>
            </a:r>
            <a:r>
              <a:rPr lang="en-US" baseline="0" dirty="0" err="1" smtClean="0"/>
              <a:t>ee</a:t>
            </a:r>
            <a:r>
              <a:rPr lang="en-US" baseline="0" dirty="0" smtClean="0"/>
              <a:t> in the </a:t>
            </a:r>
            <a:r>
              <a:rPr lang="en-US" baseline="0" dirty="0" err="1" smtClean="0"/>
              <a:t>desymmetrization</a:t>
            </a:r>
            <a:r>
              <a:rPr lang="en-US" baseline="0" dirty="0" smtClean="0"/>
              <a:t> of a 1,4-diol.</a:t>
            </a:r>
            <a:endParaRPr lang="en-US" dirty="0" smtClean="0"/>
          </a:p>
        </p:txBody>
      </p:sp>
    </p:spTree>
    <p:extLst>
      <p:ext uri="{BB962C8B-B14F-4D97-AF65-F5344CB8AC3E}">
        <p14:creationId xmlns:p14="http://schemas.microsoft.com/office/powerpoint/2010/main" val="325940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15</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Alkynylation</a:t>
            </a:r>
            <a:r>
              <a:rPr lang="en-US" baseline="0" dirty="0" smtClean="0"/>
              <a:t> of aldehydes can also be rendered in a catalytic fashion with the simpler </a:t>
            </a:r>
            <a:r>
              <a:rPr lang="en-US" baseline="0" dirty="0" err="1" smtClean="0"/>
              <a:t>tetraphenyl</a:t>
            </a:r>
            <a:r>
              <a:rPr lang="en-US" baseline="0" dirty="0" smtClean="0"/>
              <a:t> catalyst. Early screening suggested that </a:t>
            </a:r>
            <a:r>
              <a:rPr lang="en-US" baseline="0" dirty="0" err="1" smtClean="0"/>
              <a:t>PhMe</a:t>
            </a:r>
            <a:r>
              <a:rPr lang="en-US" baseline="0" dirty="0" smtClean="0"/>
              <a:t> was a suitable solvent. After determining the optimal conditions, they found that a variety of substituents and substitution patterns of </a:t>
            </a:r>
            <a:r>
              <a:rPr lang="en-US" baseline="0" dirty="0" err="1" smtClean="0"/>
              <a:t>benzaldehydes</a:t>
            </a:r>
            <a:r>
              <a:rPr lang="en-US" baseline="0" dirty="0" smtClean="0"/>
              <a:t> were tolerated in their </a:t>
            </a:r>
            <a:r>
              <a:rPr lang="en-US" baseline="0" dirty="0" err="1" smtClean="0"/>
              <a:t>alkynylation</a:t>
            </a:r>
            <a:r>
              <a:rPr lang="en-US" baseline="0" dirty="0" smtClean="0"/>
              <a:t> reactions. It is worth mentioning that there is little or no observed alkylation observed. Furthermore, the catalyst also favors 1,2 addition. In most cases good </a:t>
            </a:r>
            <a:r>
              <a:rPr lang="en-US" baseline="0" dirty="0" err="1" smtClean="0"/>
              <a:t>ee</a:t>
            </a:r>
            <a:r>
              <a:rPr lang="en-US" baseline="0" dirty="0" smtClean="0"/>
              <a:t> can be achieved as long as at least one bulky substituent is present at R1 or R2. Interestingly, entry 2 suggests that substitution at R3 actually hurts the </a:t>
            </a:r>
            <a:r>
              <a:rPr lang="en-US" baseline="0" dirty="0" err="1" smtClean="0"/>
              <a:t>enantioselectivity</a:t>
            </a:r>
            <a:r>
              <a:rPr lang="en-US" baseline="0" dirty="0" smtClean="0"/>
              <a:t>, possibly by making the actual nucleophile addition more difficult. Finally they were able to show that even though it is far removed, the bulk of the alkyne substituent also plays some role in the </a:t>
            </a:r>
            <a:r>
              <a:rPr lang="en-US" baseline="0" dirty="0" err="1" smtClean="0"/>
              <a:t>enantioselectivity</a:t>
            </a:r>
            <a:r>
              <a:rPr lang="en-US" baseline="0" dirty="0" smtClean="0"/>
              <a:t> of the reaction. In line with previous discussions, they propose that the </a:t>
            </a:r>
            <a:r>
              <a:rPr lang="en-US" baseline="0" dirty="0" err="1" smtClean="0"/>
              <a:t>alkynyl</a:t>
            </a:r>
            <a:r>
              <a:rPr lang="en-US" baseline="0" dirty="0" smtClean="0"/>
              <a:t> zinc species first coordinate to give </a:t>
            </a:r>
            <a:r>
              <a:rPr lang="en-US" baseline="0" dirty="0" err="1" smtClean="0"/>
              <a:t>trinuclear</a:t>
            </a:r>
            <a:r>
              <a:rPr lang="en-US" baseline="0" dirty="0" smtClean="0"/>
              <a:t> complex I. This then provides one accessible Zn center which the aldehyde binds two. The alkyne adds from the bottom face to generate the chiral center, and then another </a:t>
            </a:r>
            <a:r>
              <a:rPr lang="en-US" baseline="0" dirty="0" err="1" smtClean="0"/>
              <a:t>alkynyl</a:t>
            </a:r>
            <a:r>
              <a:rPr lang="en-US" baseline="0" dirty="0" smtClean="0"/>
              <a:t> zinc reagent displaces the product to regenerate I.</a:t>
            </a:r>
            <a:endParaRPr lang="en-US" dirty="0" smtClean="0"/>
          </a:p>
        </p:txBody>
      </p:sp>
    </p:spTree>
    <p:extLst>
      <p:ext uri="{BB962C8B-B14F-4D97-AF65-F5344CB8AC3E}">
        <p14:creationId xmlns:p14="http://schemas.microsoft.com/office/powerpoint/2010/main" val="270548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16</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Shibata</a:t>
            </a:r>
            <a:r>
              <a:rPr lang="en-US" baseline="0" dirty="0" smtClean="0"/>
              <a:t> and coworkers utilized a </a:t>
            </a:r>
            <a:r>
              <a:rPr lang="en-US" baseline="0" dirty="0" err="1" smtClean="0"/>
              <a:t>biphosphinobinol</a:t>
            </a:r>
            <a:r>
              <a:rPr lang="en-US" baseline="0" dirty="0" smtClean="0"/>
              <a:t> catalyst to effect the asymmetric conjugate addition of </a:t>
            </a:r>
            <a:r>
              <a:rPr lang="en-US" baseline="0" dirty="0" err="1" smtClean="0"/>
              <a:t>organozinc</a:t>
            </a:r>
            <a:r>
              <a:rPr lang="en-US" baseline="0" dirty="0" smtClean="0"/>
              <a:t> compounds. Their rationale was that combining two </a:t>
            </a:r>
            <a:r>
              <a:rPr lang="en-US" baseline="0" dirty="0" err="1" smtClean="0"/>
              <a:t>binol</a:t>
            </a:r>
            <a:r>
              <a:rPr lang="en-US" baseline="0" dirty="0" smtClean="0"/>
              <a:t> ligands might offer improved selectivity in asymmetric induction. As such, they screened a few ligands and found that L1 was highly effective, while MOM protected L2 gave little product. One contributing problem is that an insoluble precipitate formed upon metalation. Interestingly, ligand L3 with only one copper binding site also showed relatively good </a:t>
            </a:r>
            <a:r>
              <a:rPr lang="en-US" baseline="0" dirty="0" err="1" smtClean="0"/>
              <a:t>enantioinduction</a:t>
            </a:r>
            <a:r>
              <a:rPr lang="en-US" baseline="0" dirty="0" smtClean="0"/>
              <a:t>. Slight modification to the </a:t>
            </a:r>
            <a:r>
              <a:rPr lang="en-US" baseline="0" dirty="0" err="1" smtClean="0"/>
              <a:t>octamethyl</a:t>
            </a:r>
            <a:r>
              <a:rPr lang="en-US" baseline="0" dirty="0" smtClean="0"/>
              <a:t> L1X allowed the transformation to proceed quickly with high yield and </a:t>
            </a:r>
            <a:r>
              <a:rPr lang="en-US" baseline="0" dirty="0" err="1" smtClean="0"/>
              <a:t>enantioselectivity</a:t>
            </a:r>
            <a:r>
              <a:rPr lang="en-US" baseline="0" dirty="0" smtClean="0"/>
              <a:t>. This ligand could even be used in as low as 0.05% loading with minimal drop in yield and </a:t>
            </a:r>
            <a:r>
              <a:rPr lang="en-US" baseline="0" dirty="0" err="1" smtClean="0"/>
              <a:t>ee</a:t>
            </a:r>
            <a:r>
              <a:rPr lang="en-US" baseline="0" dirty="0" smtClean="0"/>
              <a:t>. With this catalyst in hand, they observed relatively good selectivity for a variety of substrates, although it is interesting that although the </a:t>
            </a:r>
            <a:r>
              <a:rPr lang="en-US" baseline="0" dirty="0" err="1" smtClean="0"/>
              <a:t>enantioinduction</a:t>
            </a:r>
            <a:r>
              <a:rPr lang="en-US" baseline="0" dirty="0" smtClean="0"/>
              <a:t> is good, the product is not very predictable.</a:t>
            </a:r>
            <a:endParaRPr lang="en-US" dirty="0" smtClean="0"/>
          </a:p>
        </p:txBody>
      </p:sp>
    </p:spTree>
    <p:extLst>
      <p:ext uri="{BB962C8B-B14F-4D97-AF65-F5344CB8AC3E}">
        <p14:creationId xmlns:p14="http://schemas.microsoft.com/office/powerpoint/2010/main" val="6706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17</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endParaRPr lang="en-US" dirty="0" smtClean="0"/>
          </a:p>
        </p:txBody>
      </p:sp>
    </p:spTree>
    <p:extLst>
      <p:ext uri="{BB962C8B-B14F-4D97-AF65-F5344CB8AC3E}">
        <p14:creationId xmlns:p14="http://schemas.microsoft.com/office/powerpoint/2010/main" val="270230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18</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endParaRPr lang="en-US" dirty="0" smtClean="0"/>
          </a:p>
        </p:txBody>
      </p:sp>
    </p:spTree>
    <p:extLst>
      <p:ext uri="{BB962C8B-B14F-4D97-AF65-F5344CB8AC3E}">
        <p14:creationId xmlns:p14="http://schemas.microsoft.com/office/powerpoint/2010/main" val="28252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19</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endParaRPr lang="en-US" dirty="0" smtClean="0"/>
          </a:p>
        </p:txBody>
      </p:sp>
    </p:spTree>
    <p:extLst>
      <p:ext uri="{BB962C8B-B14F-4D97-AF65-F5344CB8AC3E}">
        <p14:creationId xmlns:p14="http://schemas.microsoft.com/office/powerpoint/2010/main" val="425859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There are numerous strategies for achieving</a:t>
            </a:r>
            <a:r>
              <a:rPr lang="en-US" baseline="0" dirty="0" smtClean="0"/>
              <a:t> bimetallic catalysis. In the first case, one metal activates the nucleophile while the other activates the electrophile. It is also possible for both metals to activate a single reaction component, or for a second metal to stabilize the redox chemistry of an adjacent reactive center. Intermolecular variants include a similar nucleophile/electrophile dual activation mode, with additional variation depending on whether the metals are brought into close proximity through some type of X-bridge, such as an </a:t>
            </a:r>
            <a:r>
              <a:rPr lang="en-US" baseline="0" dirty="0" err="1" smtClean="0"/>
              <a:t>oxo</a:t>
            </a:r>
            <a:r>
              <a:rPr lang="en-US" baseline="0" dirty="0" smtClean="0"/>
              <a:t>, or through either a covalent or non-covalent tether.</a:t>
            </a:r>
            <a:endParaRPr lang="en-US" dirty="0" smtClean="0"/>
          </a:p>
        </p:txBody>
      </p:sp>
    </p:spTree>
    <p:extLst>
      <p:ext uri="{BB962C8B-B14F-4D97-AF65-F5344CB8AC3E}">
        <p14:creationId xmlns:p14="http://schemas.microsoft.com/office/powerpoint/2010/main" val="230260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20</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Shibasaki</a:t>
            </a:r>
            <a:r>
              <a:rPr lang="en-US" baseline="0" dirty="0" smtClean="0"/>
              <a:t> has also developed another catalyst which provides access to Henry reactions with good anti-selectivity. In this case these peptide catalysts, combined with </a:t>
            </a:r>
            <a:r>
              <a:rPr lang="en-US" baseline="0" dirty="0" err="1" smtClean="0"/>
              <a:t>Nd</a:t>
            </a:r>
            <a:r>
              <a:rPr lang="en-US" baseline="0" dirty="0" smtClean="0"/>
              <a:t> and Na, are can give good selectivity for anti-addition. However, there is a significant amount of precipitate in the reaction, suggesting the active catalyst may be </a:t>
            </a:r>
            <a:r>
              <a:rPr lang="en-US" baseline="0" dirty="0" err="1" smtClean="0"/>
              <a:t>hetereogenous</a:t>
            </a:r>
            <a:r>
              <a:rPr lang="en-US" baseline="0" dirty="0" smtClean="0"/>
              <a:t>. This cartoon explains the binding pocket, where the approach of the </a:t>
            </a:r>
            <a:r>
              <a:rPr lang="en-US" baseline="0" dirty="0" err="1" smtClean="0"/>
              <a:t>nitronate</a:t>
            </a:r>
            <a:r>
              <a:rPr lang="en-US" baseline="0" dirty="0" smtClean="0"/>
              <a:t> is dictated by the isobutyl side chain of the catalyst, and the aldehyde preferentially orients away from the substituent.</a:t>
            </a:r>
            <a:endParaRPr lang="en-US" dirty="0" smtClean="0"/>
          </a:p>
        </p:txBody>
      </p:sp>
    </p:spTree>
    <p:extLst>
      <p:ext uri="{BB962C8B-B14F-4D97-AF65-F5344CB8AC3E}">
        <p14:creationId xmlns:p14="http://schemas.microsoft.com/office/powerpoint/2010/main" val="29447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21</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Next up is a bimetallic Palladium complex which the authors suggest</a:t>
            </a:r>
            <a:r>
              <a:rPr lang="en-US" baseline="0" dirty="0" smtClean="0"/>
              <a:t> has is “robot like.”  One </a:t>
            </a:r>
            <a:r>
              <a:rPr lang="en-US" baseline="0" dirty="0" err="1" smtClean="0"/>
              <a:t>Pd</a:t>
            </a:r>
            <a:r>
              <a:rPr lang="en-US" baseline="0" dirty="0" smtClean="0"/>
              <a:t> center activates a-</a:t>
            </a:r>
            <a:r>
              <a:rPr lang="en-US" baseline="0" dirty="0" err="1" smtClean="0"/>
              <a:t>cyanoesters</a:t>
            </a:r>
            <a:r>
              <a:rPr lang="en-US" baseline="0" dirty="0" smtClean="0"/>
              <a:t> while a 2</a:t>
            </a:r>
            <a:r>
              <a:rPr lang="en-US" baseline="30000" dirty="0" smtClean="0"/>
              <a:t>nd</a:t>
            </a:r>
            <a:r>
              <a:rPr lang="en-US" baseline="0" dirty="0" smtClean="0"/>
              <a:t> </a:t>
            </a:r>
            <a:r>
              <a:rPr lang="en-US" baseline="0" dirty="0" err="1" smtClean="0"/>
              <a:t>Pd</a:t>
            </a:r>
            <a:r>
              <a:rPr lang="en-US" baseline="0" dirty="0" smtClean="0"/>
              <a:t> center activates the </a:t>
            </a:r>
            <a:r>
              <a:rPr lang="en-US" baseline="0" dirty="0" err="1" smtClean="0"/>
              <a:t>enone</a:t>
            </a:r>
            <a:r>
              <a:rPr lang="en-US" baseline="0" dirty="0" smtClean="0"/>
              <a:t> electrophile. They found that the transformation worked relatively well, although the challenging part of the reaction is actually the dissociation. </a:t>
            </a:r>
            <a:endParaRPr lang="en-US" dirty="0" smtClean="0"/>
          </a:p>
        </p:txBody>
      </p:sp>
    </p:spTree>
    <p:extLst>
      <p:ext uri="{BB962C8B-B14F-4D97-AF65-F5344CB8AC3E}">
        <p14:creationId xmlns:p14="http://schemas.microsoft.com/office/powerpoint/2010/main" val="293120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22</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Ito and coworkers</a:t>
            </a:r>
            <a:r>
              <a:rPr lang="en-US" baseline="0" dirty="0" smtClean="0"/>
              <a:t> had previously found Rh-TRAP complexes were efficient for another transformation, and so they believed that combination of their Rh-TRAP with a </a:t>
            </a:r>
            <a:r>
              <a:rPr lang="en-US" baseline="0" dirty="0" err="1" smtClean="0"/>
              <a:t>Pd</a:t>
            </a:r>
            <a:r>
              <a:rPr lang="en-US" baseline="0" dirty="0" smtClean="0"/>
              <a:t>-TRAP-</a:t>
            </a:r>
            <a:r>
              <a:rPr lang="en-US" baseline="0" dirty="0" err="1" smtClean="0"/>
              <a:t>allyl</a:t>
            </a:r>
            <a:r>
              <a:rPr lang="en-US" baseline="0" dirty="0" smtClean="0"/>
              <a:t> could be used to </a:t>
            </a:r>
            <a:r>
              <a:rPr lang="en-US" baseline="0" dirty="0" err="1" smtClean="0"/>
              <a:t>allylate</a:t>
            </a:r>
            <a:r>
              <a:rPr lang="en-US" baseline="0" dirty="0" smtClean="0"/>
              <a:t> a-</a:t>
            </a:r>
            <a:r>
              <a:rPr lang="en-US" baseline="0" dirty="0" err="1" smtClean="0"/>
              <a:t>cyanoesters</a:t>
            </a:r>
            <a:r>
              <a:rPr lang="en-US" baseline="0" dirty="0" smtClean="0"/>
              <a:t> effectively. Indeed, the chemistry worked, and by lowering the temperature and changing to a more electron rich TRAP ligand, they were able to produce the desired product in up to 99% </a:t>
            </a:r>
            <a:r>
              <a:rPr lang="en-US" baseline="0" dirty="0" err="1" smtClean="0"/>
              <a:t>ee</a:t>
            </a:r>
            <a:r>
              <a:rPr lang="en-US" baseline="0" dirty="0" smtClean="0"/>
              <a:t>. It is interesting to note that in the absence of </a:t>
            </a:r>
            <a:r>
              <a:rPr lang="en-US" baseline="0" dirty="0" err="1" smtClean="0"/>
              <a:t>Pd</a:t>
            </a:r>
            <a:r>
              <a:rPr lang="en-US" baseline="0" dirty="0" smtClean="0"/>
              <a:t> there was no reaction, while in the absence of Rh the reaction could proceed, albeit much more slowly and with no </a:t>
            </a:r>
            <a:r>
              <a:rPr lang="en-US" baseline="0" dirty="0" err="1" smtClean="0"/>
              <a:t>enantioselectivity</a:t>
            </a:r>
            <a:r>
              <a:rPr lang="en-US" baseline="0" dirty="0" smtClean="0"/>
              <a:t>. </a:t>
            </a:r>
            <a:endParaRPr lang="en-US" dirty="0" smtClean="0"/>
          </a:p>
        </p:txBody>
      </p:sp>
    </p:spTree>
    <p:extLst>
      <p:ext uri="{BB962C8B-B14F-4D97-AF65-F5344CB8AC3E}">
        <p14:creationId xmlns:p14="http://schemas.microsoft.com/office/powerpoint/2010/main" val="330931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23</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In</a:t>
            </a:r>
            <a:r>
              <a:rPr lang="en-US" baseline="0" dirty="0" smtClean="0"/>
              <a:t> addition to chiral </a:t>
            </a:r>
            <a:r>
              <a:rPr lang="en-US" baseline="0" dirty="0" err="1" smtClean="0"/>
              <a:t>expoxidation</a:t>
            </a:r>
            <a:r>
              <a:rPr lang="en-US" baseline="0" dirty="0" smtClean="0"/>
              <a:t>, the Jacobsen group used a Cr-variant of their chiral </a:t>
            </a:r>
            <a:r>
              <a:rPr lang="en-US" baseline="0" dirty="0" err="1" smtClean="0"/>
              <a:t>salen</a:t>
            </a:r>
            <a:r>
              <a:rPr lang="en-US" baseline="0" dirty="0" smtClean="0"/>
              <a:t> catalyst and found it was effective at asymmetric ring opening of </a:t>
            </a:r>
            <a:r>
              <a:rPr lang="en-US" baseline="0" dirty="0" err="1" smtClean="0"/>
              <a:t>meso</a:t>
            </a:r>
            <a:r>
              <a:rPr lang="en-US" baseline="0" dirty="0" smtClean="0"/>
              <a:t>-epoxides with </a:t>
            </a:r>
            <a:r>
              <a:rPr lang="en-US" baseline="0" dirty="0" err="1" smtClean="0"/>
              <a:t>azide</a:t>
            </a:r>
            <a:r>
              <a:rPr lang="en-US" baseline="0" dirty="0" smtClean="0"/>
              <a:t>. Further mechanistic studies showed that this occurs through a bimetallic activation mode, where one Cr-</a:t>
            </a:r>
            <a:r>
              <a:rPr lang="en-US" baseline="0" dirty="0" err="1" smtClean="0"/>
              <a:t>Salen</a:t>
            </a:r>
            <a:r>
              <a:rPr lang="en-US" baseline="0" dirty="0" smtClean="0"/>
              <a:t> activates the TMS-CN, while another Cr-</a:t>
            </a:r>
            <a:r>
              <a:rPr lang="en-US" baseline="0" dirty="0" err="1" smtClean="0"/>
              <a:t>Salen</a:t>
            </a:r>
            <a:r>
              <a:rPr lang="en-US" baseline="0" dirty="0" smtClean="0"/>
              <a:t> acts as a </a:t>
            </a:r>
            <a:r>
              <a:rPr lang="en-US" baseline="0" dirty="0" err="1" smtClean="0"/>
              <a:t>lewis</a:t>
            </a:r>
            <a:r>
              <a:rPr lang="en-US" baseline="0" dirty="0" smtClean="0"/>
              <a:t> acid to activate the epoxide. They also had limited success in chiral resolution of racemic epoxides using this system.</a:t>
            </a:r>
            <a:endParaRPr lang="en-US" dirty="0" smtClean="0"/>
          </a:p>
        </p:txBody>
      </p:sp>
    </p:spTree>
    <p:extLst>
      <p:ext uri="{BB962C8B-B14F-4D97-AF65-F5344CB8AC3E}">
        <p14:creationId xmlns:p14="http://schemas.microsoft.com/office/powerpoint/2010/main" val="272863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24</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While studying a</a:t>
            </a:r>
            <a:r>
              <a:rPr lang="en-US" baseline="0" dirty="0" smtClean="0"/>
              <a:t>n asymmetric ring opening with benzoates, the Jacobsen group realized that they could also do hydrolytic resolution kinetics on racemic </a:t>
            </a:r>
            <a:r>
              <a:rPr lang="en-US" baseline="0" dirty="0" err="1" smtClean="0"/>
              <a:t>expoxides</a:t>
            </a:r>
            <a:r>
              <a:rPr lang="en-US" baseline="0" dirty="0" smtClean="0"/>
              <a:t>. Studying the kinetics confirms that a similar two Co-center mechanism is at play, where one Co-</a:t>
            </a:r>
            <a:r>
              <a:rPr lang="en-US" baseline="0" dirty="0" err="1" smtClean="0"/>
              <a:t>Salen</a:t>
            </a:r>
            <a:r>
              <a:rPr lang="en-US" baseline="0" dirty="0" smtClean="0"/>
              <a:t> acts as a Lewis acid to activate the epoxide while a 2</a:t>
            </a:r>
            <a:r>
              <a:rPr lang="en-US" baseline="30000" dirty="0" smtClean="0"/>
              <a:t>nd</a:t>
            </a:r>
            <a:r>
              <a:rPr lang="en-US" baseline="0" dirty="0" smtClean="0"/>
              <a:t> metal center activates the nucleophile, in this case water. An interesting take away from this study is that the catalyst is ostensibly reusable. By simply distilling off the products, the catalyst can be regenerated and reused with negligible loss of activity. A later, more thorough look at the mechanism showed that first the catalyst must be oxidized to Co(III)-</a:t>
            </a:r>
            <a:r>
              <a:rPr lang="en-US" baseline="0" dirty="0" err="1" smtClean="0"/>
              <a:t>salen</a:t>
            </a:r>
            <a:r>
              <a:rPr lang="en-US" baseline="0" dirty="0" smtClean="0"/>
              <a:t>, at which point it serves as a more effective Lewis acid. There is also a strong dependence on the </a:t>
            </a:r>
            <a:r>
              <a:rPr lang="en-US" baseline="0" dirty="0" err="1" smtClean="0"/>
              <a:t>counterion</a:t>
            </a:r>
            <a:r>
              <a:rPr lang="en-US" baseline="0" dirty="0" smtClean="0"/>
              <a:t>, and the best results were obtained when an equal proportion of Co-X and Co-OH complexes exist in solution.</a:t>
            </a:r>
            <a:endParaRPr lang="en-US" dirty="0" smtClean="0"/>
          </a:p>
        </p:txBody>
      </p:sp>
    </p:spTree>
    <p:extLst>
      <p:ext uri="{BB962C8B-B14F-4D97-AF65-F5344CB8AC3E}">
        <p14:creationId xmlns:p14="http://schemas.microsoft.com/office/powerpoint/2010/main" val="285942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25</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The Jacobsen group, much later, also applied an</a:t>
            </a:r>
            <a:r>
              <a:rPr lang="en-US" baseline="0" dirty="0" smtClean="0"/>
              <a:t> Al-</a:t>
            </a:r>
            <a:r>
              <a:rPr lang="en-US" baseline="0" dirty="0" err="1" smtClean="0"/>
              <a:t>salen</a:t>
            </a:r>
            <a:r>
              <a:rPr lang="en-US" baseline="0" dirty="0" smtClean="0"/>
              <a:t> to what they claim is the first asymmetric 1,4-addition of cyanide to an </a:t>
            </a:r>
            <a:r>
              <a:rPr lang="en-US" baseline="0" dirty="0" err="1" smtClean="0"/>
              <a:t>a,b</a:t>
            </a:r>
            <a:r>
              <a:rPr lang="en-US" baseline="0" dirty="0" smtClean="0"/>
              <a:t>-unsaturated carbonyl compound. The imide binds to one Al center, while the other activates the TMS-CN. Although this was relatively effective, the catalyst loadings required were 10% or greater, and the reactions times were sometimes much longer than desired. To remedy this, they sought a </a:t>
            </a:r>
            <a:r>
              <a:rPr lang="en-US" baseline="0" dirty="0" err="1" smtClean="0"/>
              <a:t>heterobimetallic</a:t>
            </a:r>
            <a:r>
              <a:rPr lang="en-US" baseline="0" dirty="0" smtClean="0"/>
              <a:t> strategy. They reasoned that a Ln-</a:t>
            </a:r>
            <a:r>
              <a:rPr lang="en-US" baseline="0" dirty="0" err="1" smtClean="0"/>
              <a:t>Pybox</a:t>
            </a:r>
            <a:r>
              <a:rPr lang="en-US" baseline="0" dirty="0" smtClean="0"/>
              <a:t> species would be more effective at TMS-CN activation, and after making this modification they found they could use much lower catalyst loadings and still achieve high </a:t>
            </a:r>
            <a:r>
              <a:rPr lang="en-US" baseline="0" dirty="0" err="1" smtClean="0"/>
              <a:t>ee</a:t>
            </a:r>
            <a:r>
              <a:rPr lang="en-US" baseline="0" dirty="0" smtClean="0"/>
              <a:t> in much shorter times.</a:t>
            </a:r>
            <a:endParaRPr lang="en-US" dirty="0" smtClean="0"/>
          </a:p>
        </p:txBody>
      </p:sp>
    </p:spTree>
    <p:extLst>
      <p:ext uri="{BB962C8B-B14F-4D97-AF65-F5344CB8AC3E}">
        <p14:creationId xmlns:p14="http://schemas.microsoft.com/office/powerpoint/2010/main" val="1174999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26</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To</a:t>
            </a:r>
            <a:r>
              <a:rPr lang="en-US" baseline="0" dirty="0" smtClean="0"/>
              <a:t> overcome the limitations with asymmetric ring opening of epoxides with fluoride, Doyle’s group showed that combination of a Lewis base and a Lewis acidic Co-</a:t>
            </a:r>
            <a:r>
              <a:rPr lang="en-US" baseline="0" dirty="0" err="1" smtClean="0"/>
              <a:t>Salen</a:t>
            </a:r>
            <a:r>
              <a:rPr lang="en-US" baseline="0" dirty="0" smtClean="0"/>
              <a:t> could be used to promote the fluoridation of </a:t>
            </a:r>
            <a:r>
              <a:rPr lang="en-US" baseline="0" dirty="0" err="1" smtClean="0"/>
              <a:t>meso</a:t>
            </a:r>
            <a:r>
              <a:rPr lang="en-US" baseline="0" dirty="0" smtClean="0"/>
              <a:t>-epoxides, although their initial substrate scope included only 8 cyclic examples. One of the significant advantages of this method, in addition to the use of benzoyl fluoride/HFIP as a relatively mild fluorine source, is that the F is tightly bound and the reactions can apparently be run in standard glassware. In a full paper they went on to show a slightly improved substrate scope, as well as to show that a bimetallic cooperative effect is at work for this catalysis. In situ formation of the FHF complex facilitates epoxide binding, while the imine base is responsible for dissociating the Co-dimer. This also makes the fluoride more reactive, facilitating the nucleophilic attack of the Co-activated epoxide.</a:t>
            </a:r>
            <a:endParaRPr lang="en-US" dirty="0" smtClean="0"/>
          </a:p>
        </p:txBody>
      </p:sp>
    </p:spTree>
    <p:extLst>
      <p:ext uri="{BB962C8B-B14F-4D97-AF65-F5344CB8AC3E}">
        <p14:creationId xmlns:p14="http://schemas.microsoft.com/office/powerpoint/2010/main" val="207621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27</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Belekon</a:t>
            </a:r>
            <a:r>
              <a:rPr lang="en-US" dirty="0" smtClean="0"/>
              <a:t>’ and North showed</a:t>
            </a:r>
            <a:r>
              <a:rPr lang="en-US" baseline="0" dirty="0" smtClean="0"/>
              <a:t> that a </a:t>
            </a:r>
            <a:r>
              <a:rPr lang="en-US" baseline="0" dirty="0" err="1" smtClean="0"/>
              <a:t>Ti-salen</a:t>
            </a:r>
            <a:r>
              <a:rPr lang="en-US" baseline="0" dirty="0" smtClean="0"/>
              <a:t> complex was an effective catalyst for Silyl-</a:t>
            </a:r>
            <a:r>
              <a:rPr lang="en-US" baseline="0" dirty="0" err="1" smtClean="0"/>
              <a:t>cyanation</a:t>
            </a:r>
            <a:r>
              <a:rPr lang="en-US" baseline="0" dirty="0" smtClean="0"/>
              <a:t> of aldehydes with low catalyst loadings and at ambient temperatures. However, although they initially attributed the reactivity to complex 33, they found that their results were sometimes inconsistent. Ultimately they determined that the </a:t>
            </a:r>
            <a:r>
              <a:rPr lang="en-US" baseline="0" dirty="0" err="1" smtClean="0"/>
              <a:t>Ti</a:t>
            </a:r>
            <a:r>
              <a:rPr lang="en-US" baseline="0" dirty="0" smtClean="0"/>
              <a:t>-Oxide complex was unreactive, but upon hydrolysis formed the </a:t>
            </a:r>
            <a:r>
              <a:rPr lang="en-US" baseline="0" dirty="0" err="1" smtClean="0"/>
              <a:t>dioxo</a:t>
            </a:r>
            <a:r>
              <a:rPr lang="en-US" baseline="0" dirty="0" smtClean="0"/>
              <a:t> complex 34. Although a bimetallic activation mode was anticipated, this was an interesting step where the two metal centers are actually brought into close proximity by the bridging </a:t>
            </a:r>
            <a:r>
              <a:rPr lang="en-US" baseline="0" dirty="0" err="1" smtClean="0"/>
              <a:t>oxo</a:t>
            </a:r>
            <a:r>
              <a:rPr lang="en-US" baseline="0" dirty="0" smtClean="0"/>
              <a:t> moiety.</a:t>
            </a:r>
            <a:endParaRPr lang="en-US" dirty="0" smtClean="0"/>
          </a:p>
        </p:txBody>
      </p:sp>
    </p:spTree>
    <p:extLst>
      <p:ext uri="{BB962C8B-B14F-4D97-AF65-F5344CB8AC3E}">
        <p14:creationId xmlns:p14="http://schemas.microsoft.com/office/powerpoint/2010/main" val="530074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28</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Another</a:t>
            </a:r>
            <a:r>
              <a:rPr lang="en-US" baseline="0" dirty="0" smtClean="0"/>
              <a:t> interesting report out of the North group pertains to CO2 activation using a bridged </a:t>
            </a:r>
            <a:r>
              <a:rPr lang="en-US" baseline="0" dirty="0" err="1" smtClean="0"/>
              <a:t>salen</a:t>
            </a:r>
            <a:r>
              <a:rPr lang="en-US" baseline="0" dirty="0" smtClean="0"/>
              <a:t> complex. The goal was to add CO2 into epoxides to form cyclic carbonates, which can be done </a:t>
            </a:r>
            <a:r>
              <a:rPr lang="en-US" baseline="0" dirty="0" err="1" smtClean="0"/>
              <a:t>uncatalyzed</a:t>
            </a:r>
            <a:r>
              <a:rPr lang="en-US" baseline="0" dirty="0" smtClean="0"/>
              <a:t>, but requires high temperatures and/or high CO2 pressure. The Al-</a:t>
            </a:r>
            <a:r>
              <a:rPr lang="en-US" baseline="0" dirty="0" err="1" smtClean="0"/>
              <a:t>Salen</a:t>
            </a:r>
            <a:r>
              <a:rPr lang="en-US" baseline="0" dirty="0" smtClean="0"/>
              <a:t> acts to activate the Lewis acid, which activates the epoxide for ring opening by bromide introduced from </a:t>
            </a:r>
            <a:r>
              <a:rPr lang="en-US" baseline="0" dirty="0" err="1" smtClean="0"/>
              <a:t>tetrabutyl</a:t>
            </a:r>
            <a:r>
              <a:rPr lang="en-US" baseline="0" dirty="0" smtClean="0"/>
              <a:t> ammonium bromide. Replacing this with other halides reduced the yield, suggesting Br has the best mixture of </a:t>
            </a:r>
            <a:r>
              <a:rPr lang="en-US" baseline="0" dirty="0" err="1" smtClean="0"/>
              <a:t>nucleophilicity</a:t>
            </a:r>
            <a:r>
              <a:rPr lang="en-US" baseline="0" dirty="0" smtClean="0"/>
              <a:t> and </a:t>
            </a:r>
            <a:r>
              <a:rPr lang="en-US" baseline="0" dirty="0" err="1" smtClean="0"/>
              <a:t>electrophilicity</a:t>
            </a:r>
            <a:r>
              <a:rPr lang="en-US" baseline="0" dirty="0" smtClean="0"/>
              <a:t>. A small byproduct amount of tributylamine, which occurs from decomposition of the phase transfer catalyst, helps for a </a:t>
            </a:r>
            <a:r>
              <a:rPr lang="en-US" baseline="0" dirty="0" err="1" smtClean="0"/>
              <a:t>carbamate</a:t>
            </a:r>
            <a:r>
              <a:rPr lang="en-US" baseline="0" dirty="0" smtClean="0"/>
              <a:t> with CO2 which is then stabilized by a free Al-</a:t>
            </a:r>
            <a:r>
              <a:rPr lang="en-US" baseline="0" dirty="0" err="1" smtClean="0"/>
              <a:t>salen</a:t>
            </a:r>
            <a:r>
              <a:rPr lang="en-US" baseline="0" dirty="0" smtClean="0"/>
              <a:t> in close proximity to the Al-</a:t>
            </a:r>
            <a:r>
              <a:rPr lang="en-US" baseline="0" dirty="0" err="1" smtClean="0"/>
              <a:t>alkoxide</a:t>
            </a:r>
            <a:r>
              <a:rPr lang="en-US" baseline="0" dirty="0" smtClean="0"/>
              <a:t>. Substitution gives the carbonate, which can then close to give the carbonate product and regenerate the catalytic amount of bromide. The reaction can be applied to similar catalysis with a number of isoelectronic species such as CS2, COS, and even isocyanates. The reaction can also be used for the resolution of racemic epoxides by lowering the temperature and using a different Al-</a:t>
            </a:r>
            <a:r>
              <a:rPr lang="en-US" baseline="0" dirty="0" err="1" smtClean="0"/>
              <a:t>salen</a:t>
            </a:r>
            <a:r>
              <a:rPr lang="en-US" baseline="0" dirty="0" smtClean="0"/>
              <a:t> </a:t>
            </a:r>
            <a:r>
              <a:rPr lang="en-US" baseline="0" dirty="0" err="1" smtClean="0"/>
              <a:t>precatalyst</a:t>
            </a:r>
            <a:r>
              <a:rPr lang="en-US" baseline="0" dirty="0" smtClean="0"/>
              <a:t>, although it seems in this case the monomeric complex actually provides superior </a:t>
            </a:r>
            <a:r>
              <a:rPr lang="en-US" baseline="0" dirty="0" err="1" smtClean="0"/>
              <a:t>enantioselectivity</a:t>
            </a:r>
            <a:r>
              <a:rPr lang="en-US" baseline="0" dirty="0" smtClean="0"/>
              <a:t> compared with the dimeric species.</a:t>
            </a:r>
            <a:endParaRPr lang="en-US" dirty="0" smtClean="0"/>
          </a:p>
        </p:txBody>
      </p:sp>
    </p:spTree>
    <p:extLst>
      <p:ext uri="{BB962C8B-B14F-4D97-AF65-F5344CB8AC3E}">
        <p14:creationId xmlns:p14="http://schemas.microsoft.com/office/powerpoint/2010/main" val="189366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29</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Prior to Jacobsen’s report using a Cr-</a:t>
            </a:r>
            <a:r>
              <a:rPr lang="en-US" dirty="0" err="1" smtClean="0"/>
              <a:t>salen</a:t>
            </a:r>
            <a:r>
              <a:rPr lang="en-US" baseline="0" dirty="0" smtClean="0"/>
              <a:t> catalyst, Nugent from Du Pont reported a similar transformation with chiral ligand 25. In the transition state the </a:t>
            </a:r>
            <a:r>
              <a:rPr lang="en-US" baseline="0" dirty="0" err="1" smtClean="0"/>
              <a:t>Zr</a:t>
            </a:r>
            <a:r>
              <a:rPr lang="en-US" baseline="0" dirty="0" smtClean="0"/>
              <a:t> are bridged by a </a:t>
            </a:r>
            <a:r>
              <a:rPr lang="en-US" baseline="0" dirty="0" err="1" smtClean="0"/>
              <a:t>trifluoroacetate</a:t>
            </a:r>
            <a:r>
              <a:rPr lang="en-US" baseline="0" dirty="0" smtClean="0"/>
              <a:t> and </a:t>
            </a:r>
            <a:r>
              <a:rPr lang="en-US" baseline="0" dirty="0" err="1" smtClean="0"/>
              <a:t>siloxy</a:t>
            </a:r>
            <a:r>
              <a:rPr lang="en-US" baseline="0" dirty="0" smtClean="0"/>
              <a:t> group, allowing efficient discrimination to generate chiral </a:t>
            </a:r>
            <a:r>
              <a:rPr lang="en-US" baseline="0" dirty="0" err="1" smtClean="0"/>
              <a:t>azide</a:t>
            </a:r>
            <a:r>
              <a:rPr lang="en-US" baseline="0" dirty="0" smtClean="0"/>
              <a:t> products.</a:t>
            </a:r>
            <a:endParaRPr lang="en-US" dirty="0" smtClean="0"/>
          </a:p>
        </p:txBody>
      </p:sp>
    </p:spTree>
    <p:extLst>
      <p:ext uri="{BB962C8B-B14F-4D97-AF65-F5344CB8AC3E}">
        <p14:creationId xmlns:p14="http://schemas.microsoft.com/office/powerpoint/2010/main" val="396186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One</a:t>
            </a:r>
            <a:r>
              <a:rPr lang="en-US" baseline="0" dirty="0" smtClean="0"/>
              <a:t> of the earliest examples of this strategy is work by </a:t>
            </a:r>
            <a:r>
              <a:rPr lang="en-US" baseline="0" dirty="0" err="1" smtClean="0"/>
              <a:t>Kumada</a:t>
            </a:r>
            <a:r>
              <a:rPr lang="en-US" baseline="0" dirty="0" smtClean="0"/>
              <a:t>. Asymmetric </a:t>
            </a:r>
            <a:r>
              <a:rPr lang="en-US" baseline="0" dirty="0" err="1" smtClean="0"/>
              <a:t>allylation</a:t>
            </a:r>
            <a:r>
              <a:rPr lang="en-US" baseline="0" dirty="0" smtClean="0"/>
              <a:t> had previously been achieved using a chiral bidentate phosphine, albeit with only 10% </a:t>
            </a:r>
            <a:r>
              <a:rPr lang="en-US" baseline="0" dirty="0" err="1" smtClean="0"/>
              <a:t>ee</a:t>
            </a:r>
            <a:r>
              <a:rPr lang="en-US" baseline="0" dirty="0" smtClean="0"/>
              <a:t>. They reasoned this is because the phosphine which is opposite the approach of the nucleophile has relatively little bearing in the reaction. By tethering a second domain to coordinate to the </a:t>
            </a:r>
            <a:r>
              <a:rPr lang="en-US" baseline="0" dirty="0" err="1" smtClean="0"/>
              <a:t>enolate’s</a:t>
            </a:r>
            <a:r>
              <a:rPr lang="en-US" baseline="0" dirty="0" smtClean="0"/>
              <a:t> </a:t>
            </a:r>
            <a:r>
              <a:rPr lang="en-US" baseline="0" dirty="0" err="1" smtClean="0"/>
              <a:t>cation</a:t>
            </a:r>
            <a:r>
              <a:rPr lang="en-US" baseline="0" dirty="0" smtClean="0"/>
              <a:t>, they thought it might be possible to significantly improve the </a:t>
            </a:r>
            <a:r>
              <a:rPr lang="en-US" baseline="0" dirty="0" err="1" smtClean="0"/>
              <a:t>enantioinduction</a:t>
            </a:r>
            <a:r>
              <a:rPr lang="en-US" baseline="0" dirty="0" smtClean="0"/>
              <a:t>. If only a single amide was presented, there was not a significant improvement, yet addition of a second chelating moiety led to greater </a:t>
            </a:r>
            <a:r>
              <a:rPr lang="en-US" baseline="0" dirty="0" err="1" smtClean="0"/>
              <a:t>enantio</a:t>
            </a:r>
            <a:r>
              <a:rPr lang="en-US" baseline="0" dirty="0" smtClean="0"/>
              <a:t>-induction.</a:t>
            </a:r>
            <a:endParaRPr lang="en-US" dirty="0" smtClean="0"/>
          </a:p>
        </p:txBody>
      </p:sp>
    </p:spTree>
    <p:extLst>
      <p:ext uri="{BB962C8B-B14F-4D97-AF65-F5344CB8AC3E}">
        <p14:creationId xmlns:p14="http://schemas.microsoft.com/office/powerpoint/2010/main" val="2674712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30</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Although</a:t>
            </a:r>
            <a:r>
              <a:rPr lang="en-US" baseline="0" dirty="0" smtClean="0"/>
              <a:t> Jacobsen showed countless times that monomeric complexes could still engage in bimetallic cooperative catalysis for the ARO of epoxides, they felt there was room for improvement. They reasoned that covalently tethering two metal centers together might improve the catalytic activity. There are two possible orientations the catalysts could adopt, and it was not at the time clear whether a “head to head” or a “head to tail” arrangement was at work (although the head to tail is likely the lower energy conformation). Initially they added a variety of tethers to the backbone of the ligand, but in comparison to a monomeric analogue found that it was relatively ineffective, giving only 8% </a:t>
            </a:r>
            <a:r>
              <a:rPr lang="en-US" baseline="0" dirty="0" err="1" smtClean="0"/>
              <a:t>ee</a:t>
            </a:r>
            <a:r>
              <a:rPr lang="en-US" baseline="0" dirty="0" smtClean="0"/>
              <a:t> while the monomeric gave much better </a:t>
            </a:r>
            <a:r>
              <a:rPr lang="en-US" baseline="0" dirty="0" err="1" smtClean="0"/>
              <a:t>enantioselectivity</a:t>
            </a:r>
            <a:r>
              <a:rPr lang="en-US" baseline="0" dirty="0" smtClean="0"/>
              <a:t>. Not </a:t>
            </a:r>
            <a:r>
              <a:rPr lang="en-US" baseline="0" dirty="0" err="1" smtClean="0"/>
              <a:t>usurprisingly</a:t>
            </a:r>
            <a:r>
              <a:rPr lang="en-US" baseline="0" dirty="0" smtClean="0"/>
              <a:t>, this tether would favor a head to head conformation, which is probably not how the molecules prefer in solution. They next added a tether to the side which could accommodate a head to tail orientation, and found that now their tether gave good </a:t>
            </a:r>
            <a:r>
              <a:rPr lang="en-US" baseline="0" dirty="0" err="1" smtClean="0"/>
              <a:t>enantioselectivity</a:t>
            </a:r>
            <a:r>
              <a:rPr lang="en-US" baseline="0" dirty="0" smtClean="0"/>
              <a:t>, and more importantly the reactions were significantly faster than they had been in the case of the monomeric complexes.</a:t>
            </a:r>
            <a:endParaRPr lang="en-US" dirty="0" smtClean="0"/>
          </a:p>
        </p:txBody>
      </p:sp>
    </p:spTree>
    <p:extLst>
      <p:ext uri="{BB962C8B-B14F-4D97-AF65-F5344CB8AC3E}">
        <p14:creationId xmlns:p14="http://schemas.microsoft.com/office/powerpoint/2010/main" val="613388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31</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Jacobsen hoped that using a covalent tether might also assist in their 1,4-cyanation</a:t>
            </a:r>
            <a:r>
              <a:rPr lang="en-US" baseline="0" dirty="0" smtClean="0"/>
              <a:t> of </a:t>
            </a:r>
            <a:r>
              <a:rPr lang="en-US" baseline="0" dirty="0" err="1" smtClean="0"/>
              <a:t>a,b</a:t>
            </a:r>
            <a:r>
              <a:rPr lang="en-US" baseline="0" dirty="0" smtClean="0"/>
              <a:t>-unsaturated imides. Considering their best previous results had been with an Al/</a:t>
            </a:r>
            <a:r>
              <a:rPr lang="en-US" baseline="0" dirty="0" err="1" smtClean="0"/>
              <a:t>Er</a:t>
            </a:r>
            <a:r>
              <a:rPr lang="en-US" baseline="0" dirty="0" smtClean="0"/>
              <a:t> </a:t>
            </a:r>
            <a:r>
              <a:rPr lang="en-US" baseline="0" dirty="0" err="1" smtClean="0"/>
              <a:t>heterobimetallic</a:t>
            </a:r>
            <a:r>
              <a:rPr lang="en-US" baseline="0" dirty="0" smtClean="0"/>
              <a:t> complex, they initially investigated these </a:t>
            </a:r>
            <a:r>
              <a:rPr lang="en-US" baseline="0" dirty="0" err="1" smtClean="0"/>
              <a:t>heterobimetallic</a:t>
            </a:r>
            <a:r>
              <a:rPr lang="en-US" baseline="0" dirty="0" smtClean="0"/>
              <a:t> complexes, but found they were not as effect, and also that they seemed to show intermolecular rather than intramolecular activation. As such they then investigated a series of bimetallic Al-</a:t>
            </a:r>
            <a:r>
              <a:rPr lang="en-US" baseline="0" dirty="0" err="1" smtClean="0"/>
              <a:t>salens</a:t>
            </a:r>
            <a:r>
              <a:rPr lang="en-US" baseline="0" dirty="0" smtClean="0"/>
              <a:t> with a single linker, and gratifyingly found these to be more effective. They reactions could now be achieved with low catalyst loading, and even at 50C the </a:t>
            </a:r>
            <a:r>
              <a:rPr lang="en-US" baseline="0" dirty="0" err="1" smtClean="0"/>
              <a:t>enantioselectivity</a:t>
            </a:r>
            <a:r>
              <a:rPr lang="en-US" baseline="0" dirty="0" smtClean="0"/>
              <a:t> was much better. The higher temperatures also allowed the reactions to be completed much more quickly. They also found that previously unreactive substrates could be utilized with their new catalyst.</a:t>
            </a:r>
            <a:endParaRPr lang="en-US" dirty="0" smtClean="0"/>
          </a:p>
        </p:txBody>
      </p:sp>
    </p:spTree>
    <p:extLst>
      <p:ext uri="{BB962C8B-B14F-4D97-AF65-F5344CB8AC3E}">
        <p14:creationId xmlns:p14="http://schemas.microsoft.com/office/powerpoint/2010/main" val="142092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32</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Coates</a:t>
            </a:r>
            <a:r>
              <a:rPr lang="en-US" baseline="0" dirty="0" smtClean="0"/>
              <a:t> showed that although a simple achiral </a:t>
            </a:r>
            <a:r>
              <a:rPr lang="en-US" baseline="0" dirty="0" err="1" smtClean="0"/>
              <a:t>salen</a:t>
            </a:r>
            <a:r>
              <a:rPr lang="en-US" baseline="0" dirty="0" smtClean="0"/>
              <a:t> could be used for isotactic polymerization, the use of </a:t>
            </a:r>
            <a:r>
              <a:rPr lang="en-US" baseline="0" dirty="0" err="1" smtClean="0"/>
              <a:t>binol</a:t>
            </a:r>
            <a:r>
              <a:rPr lang="en-US" baseline="0" dirty="0" smtClean="0"/>
              <a:t>-derived 3 led to selective polymerization of a single enantiomer of epoxide to give isotactic polymers. Although only terminal epoxides were used, the catalyst seems to be rather general.</a:t>
            </a:r>
            <a:endParaRPr lang="en-US" dirty="0" smtClean="0"/>
          </a:p>
        </p:txBody>
      </p:sp>
    </p:spTree>
    <p:extLst>
      <p:ext uri="{BB962C8B-B14F-4D97-AF65-F5344CB8AC3E}">
        <p14:creationId xmlns:p14="http://schemas.microsoft.com/office/powerpoint/2010/main" val="255721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33</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Using a similar catalyst, Gong et al Devised a V-carboxylate</a:t>
            </a:r>
            <a:r>
              <a:rPr lang="en-US" baseline="0" dirty="0" smtClean="0"/>
              <a:t> ligand that could be used to produce a variety of substituted BINOLs asymmetrically. After screening a few ligands, they found that sec-butyl derivative 1c was the best. Further modification to the </a:t>
            </a:r>
            <a:r>
              <a:rPr lang="en-US" baseline="0" dirty="0" err="1" smtClean="0"/>
              <a:t>bis-tetrahydro</a:t>
            </a:r>
            <a:r>
              <a:rPr lang="en-US" baseline="0" dirty="0" smtClean="0"/>
              <a:t> species 3 was even more effective.</a:t>
            </a:r>
            <a:endParaRPr lang="en-US" dirty="0" smtClean="0"/>
          </a:p>
        </p:txBody>
      </p:sp>
    </p:spTree>
    <p:extLst>
      <p:ext uri="{BB962C8B-B14F-4D97-AF65-F5344CB8AC3E}">
        <p14:creationId xmlns:p14="http://schemas.microsoft.com/office/powerpoint/2010/main" val="2587053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34</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Ding</a:t>
            </a:r>
            <a:r>
              <a:rPr lang="en-US" baseline="0" dirty="0" smtClean="0"/>
              <a:t>’s group decided to revisit the earlier cyanohydrin catalyst developed by North. Although the active catalyst in this case was discovered to be the </a:t>
            </a:r>
            <a:r>
              <a:rPr lang="en-US" baseline="0" dirty="0" err="1" smtClean="0"/>
              <a:t>oxo</a:t>
            </a:r>
            <a:r>
              <a:rPr lang="en-US" baseline="0" dirty="0" smtClean="0"/>
              <a:t>-bridged complex, earlier work had suggested there was an equilibration between active and inactive catalyst. By adding a covalent tether, Ding believed the equilibrium could be pushed towards the active catalyst, leading to greater catalytic efficiency. After screening numerous linkers, they discovered that a rigid </a:t>
            </a:r>
            <a:r>
              <a:rPr lang="en-US" baseline="0" dirty="0" err="1" smtClean="0"/>
              <a:t>norbornene</a:t>
            </a:r>
            <a:r>
              <a:rPr lang="en-US" baseline="0" dirty="0" smtClean="0"/>
              <a:t> linker was most effective. The reaction was somewhat general. Although they were not able to directly show the titanium tethered and bridged complex, an analogous Co </a:t>
            </a:r>
            <a:r>
              <a:rPr lang="en-US" baseline="0" dirty="0" err="1" smtClean="0"/>
              <a:t>Salen</a:t>
            </a:r>
            <a:r>
              <a:rPr lang="en-US" baseline="0" dirty="0" smtClean="0"/>
              <a:t> shows at least that the rigid linker positions the metal centers close as desired.</a:t>
            </a:r>
            <a:endParaRPr lang="en-US" dirty="0" smtClean="0"/>
          </a:p>
        </p:txBody>
      </p:sp>
    </p:spTree>
    <p:extLst>
      <p:ext uri="{BB962C8B-B14F-4D97-AF65-F5344CB8AC3E}">
        <p14:creationId xmlns:p14="http://schemas.microsoft.com/office/powerpoint/2010/main" val="1285533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35</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Prior to Jacobsen’s report using a Cr-</a:t>
            </a:r>
            <a:r>
              <a:rPr lang="en-US" dirty="0" err="1" smtClean="0"/>
              <a:t>salen</a:t>
            </a:r>
            <a:r>
              <a:rPr lang="en-US" baseline="0" dirty="0" smtClean="0"/>
              <a:t> catalyst, Nugent from Du Pont reported a similar transformation with chiral ligand 25. In the transition state the </a:t>
            </a:r>
            <a:r>
              <a:rPr lang="en-US" baseline="0" dirty="0" err="1" smtClean="0"/>
              <a:t>Zr</a:t>
            </a:r>
            <a:r>
              <a:rPr lang="en-US" baseline="0" dirty="0" smtClean="0"/>
              <a:t> are bridged by a </a:t>
            </a:r>
            <a:r>
              <a:rPr lang="en-US" baseline="0" dirty="0" err="1" smtClean="0"/>
              <a:t>trifluoroacetate</a:t>
            </a:r>
            <a:r>
              <a:rPr lang="en-US" baseline="0" dirty="0" smtClean="0"/>
              <a:t> and </a:t>
            </a:r>
            <a:r>
              <a:rPr lang="en-US" baseline="0" dirty="0" err="1" smtClean="0"/>
              <a:t>siloxy</a:t>
            </a:r>
            <a:r>
              <a:rPr lang="en-US" baseline="0" dirty="0" smtClean="0"/>
              <a:t> group, allowing efficient discrimination to generate chiral </a:t>
            </a:r>
            <a:r>
              <a:rPr lang="en-US" baseline="0" dirty="0" err="1" smtClean="0"/>
              <a:t>azide</a:t>
            </a:r>
            <a:r>
              <a:rPr lang="en-US" baseline="0" dirty="0" smtClean="0"/>
              <a:t> products.</a:t>
            </a:r>
            <a:endParaRPr lang="en-US" dirty="0" smtClean="0"/>
          </a:p>
        </p:txBody>
      </p:sp>
    </p:spTree>
    <p:extLst>
      <p:ext uri="{BB962C8B-B14F-4D97-AF65-F5344CB8AC3E}">
        <p14:creationId xmlns:p14="http://schemas.microsoft.com/office/powerpoint/2010/main" val="41626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36</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Mirkin</a:t>
            </a:r>
            <a:r>
              <a:rPr lang="en-US" dirty="0" smtClean="0"/>
              <a:t> has developed numerous so-called</a:t>
            </a:r>
            <a:r>
              <a:rPr lang="en-US" baseline="0" dirty="0" smtClean="0"/>
              <a:t> “allosteric” receptors. In this early example a monomeric ligand with 3 separate </a:t>
            </a:r>
            <a:r>
              <a:rPr lang="en-US" baseline="0" dirty="0" err="1" smtClean="0"/>
              <a:t>chelators</a:t>
            </a:r>
            <a:r>
              <a:rPr lang="en-US" baseline="0" dirty="0" smtClean="0"/>
              <a:t> was prepared. Addition of a hard metal is coordinated by the </a:t>
            </a:r>
            <a:r>
              <a:rPr lang="en-US" baseline="0" dirty="0" err="1" smtClean="0"/>
              <a:t>salen</a:t>
            </a:r>
            <a:r>
              <a:rPr lang="en-US" baseline="0" dirty="0" smtClean="0"/>
              <a:t>, and subsequent self-assembly with a soft Rh(I) gives rise to the dimeric complexes 3 and 4. Although 4 was not catalytically active, it served to show that the two metal centers are exceedingly close and unavailable. By treatment with CO and a halide, the </a:t>
            </a:r>
            <a:r>
              <a:rPr lang="en-US" baseline="0" dirty="0" err="1" smtClean="0"/>
              <a:t>thioethers</a:t>
            </a:r>
            <a:r>
              <a:rPr lang="en-US" baseline="0" dirty="0" smtClean="0"/>
              <a:t> are displaced giving a more open structure. The found this open complex was an effective catalyst for asymmetric epoxide opening, while an analogous monomeric complex performed with a significantly slower rate. However, closing the structure makes the catalytic centers less accessible, and ultimately leads to a slower reaction.</a:t>
            </a:r>
            <a:endParaRPr lang="en-US" dirty="0" smtClean="0"/>
          </a:p>
        </p:txBody>
      </p:sp>
    </p:spTree>
    <p:extLst>
      <p:ext uri="{BB962C8B-B14F-4D97-AF65-F5344CB8AC3E}">
        <p14:creationId xmlns:p14="http://schemas.microsoft.com/office/powerpoint/2010/main" val="163312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37</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Hong and coworkers</a:t>
            </a:r>
            <a:r>
              <a:rPr lang="en-US" baseline="0" dirty="0" smtClean="0"/>
              <a:t> have used hydrogen bonding self-assembly to prepare binuclear complexes in solution. In the case of dimeric catalyst 49-49, a cobalt-catalyzed Henry reaction can be run to give considerably better yield than simple Co-</a:t>
            </a:r>
            <a:r>
              <a:rPr lang="en-US" baseline="0" dirty="0" err="1" smtClean="0"/>
              <a:t>salen</a:t>
            </a:r>
            <a:r>
              <a:rPr lang="en-US" baseline="0" dirty="0" smtClean="0"/>
              <a:t>. By using a different hydrogen bonding linker they can prepare dimeric 50-50 which is effect as catalyst for HKR of racemic epoxides.</a:t>
            </a:r>
            <a:endParaRPr lang="en-US" dirty="0" smtClean="0"/>
          </a:p>
        </p:txBody>
      </p:sp>
    </p:spTree>
    <p:extLst>
      <p:ext uri="{BB962C8B-B14F-4D97-AF65-F5344CB8AC3E}">
        <p14:creationId xmlns:p14="http://schemas.microsoft.com/office/powerpoint/2010/main" val="2026055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38</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Prior to Jacobsen’s report using a Cr-</a:t>
            </a:r>
            <a:r>
              <a:rPr lang="en-US" dirty="0" err="1" smtClean="0"/>
              <a:t>salen</a:t>
            </a:r>
            <a:r>
              <a:rPr lang="en-US" baseline="0" dirty="0" smtClean="0"/>
              <a:t> catalyst, Nugent from Du Pont reported a similar transformation with chiral ligand 25. In the transition state the </a:t>
            </a:r>
            <a:r>
              <a:rPr lang="en-US" baseline="0" dirty="0" err="1" smtClean="0"/>
              <a:t>Zr</a:t>
            </a:r>
            <a:r>
              <a:rPr lang="en-US" baseline="0" dirty="0" smtClean="0"/>
              <a:t> are bridged by a </a:t>
            </a:r>
            <a:r>
              <a:rPr lang="en-US" baseline="0" dirty="0" err="1" smtClean="0"/>
              <a:t>trifluoroacetate</a:t>
            </a:r>
            <a:r>
              <a:rPr lang="en-US" baseline="0" dirty="0" smtClean="0"/>
              <a:t> and </a:t>
            </a:r>
            <a:r>
              <a:rPr lang="en-US" baseline="0" dirty="0" err="1" smtClean="0"/>
              <a:t>siloxy</a:t>
            </a:r>
            <a:r>
              <a:rPr lang="en-US" baseline="0" dirty="0" smtClean="0"/>
              <a:t> group, allowing efficient discrimination to generate chiral </a:t>
            </a:r>
            <a:r>
              <a:rPr lang="en-US" baseline="0" dirty="0" err="1" smtClean="0"/>
              <a:t>azide</a:t>
            </a:r>
            <a:r>
              <a:rPr lang="en-US" baseline="0" dirty="0" smtClean="0"/>
              <a:t> products.</a:t>
            </a:r>
            <a:endParaRPr lang="en-US" dirty="0" smtClean="0"/>
          </a:p>
        </p:txBody>
      </p:sp>
    </p:spTree>
    <p:extLst>
      <p:ext uri="{BB962C8B-B14F-4D97-AF65-F5344CB8AC3E}">
        <p14:creationId xmlns:p14="http://schemas.microsoft.com/office/powerpoint/2010/main" val="3990937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2F5A8335-1A2D-454A-BAEA-0A9C02DD8093}" type="slidenum">
              <a:rPr/>
              <a:pPr lvl="0" algn="l" hangingPunct="1"/>
              <a:t>39</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lvl="0"/>
            <a:endParaRPr lang="en-US"/>
          </a:p>
        </p:txBody>
      </p:sp>
    </p:spTree>
    <p:extLst>
      <p:ext uri="{BB962C8B-B14F-4D97-AF65-F5344CB8AC3E}">
        <p14:creationId xmlns:p14="http://schemas.microsoft.com/office/powerpoint/2010/main" val="273877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4</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The same group had</a:t>
            </a:r>
            <a:r>
              <a:rPr lang="en-US" baseline="0" dirty="0" smtClean="0"/>
              <a:t> reported a number of chiral bidentate </a:t>
            </a:r>
            <a:r>
              <a:rPr lang="en-US" baseline="0" dirty="0" err="1" smtClean="0"/>
              <a:t>diphosphinoferrocene</a:t>
            </a:r>
            <a:r>
              <a:rPr lang="en-US" baseline="0" dirty="0" smtClean="0"/>
              <a:t> ligands for other transformations, and believed that coupling this ligand class with their previous strategy could lead to better </a:t>
            </a:r>
            <a:r>
              <a:rPr lang="en-US" baseline="0" dirty="0" err="1" smtClean="0"/>
              <a:t>enantioselectivity</a:t>
            </a:r>
            <a:r>
              <a:rPr lang="en-US" baseline="0" dirty="0" smtClean="0"/>
              <a:t>. Although they screened over 20 ligands, they found that having a primary or secondary alcohol 2 carbons away from the amine was optimal. Replacing the hydroxyl group with an aprotic group changed the selectivity, suggesting that it is a hydrogen bond rather than alkali metal coordination that is responsible for the necessary intermediate. </a:t>
            </a:r>
            <a:r>
              <a:rPr lang="en-US" baseline="0" dirty="0" err="1" smtClean="0"/>
              <a:t>Allyl</a:t>
            </a:r>
            <a:r>
              <a:rPr lang="en-US" baseline="0" dirty="0" smtClean="0"/>
              <a:t> acetate, carbonate, and even phosphonate esters were compatible. Switching the solvent to DME was tolerated, although either </a:t>
            </a:r>
            <a:r>
              <a:rPr lang="en-US" baseline="0" dirty="0" err="1" smtClean="0"/>
              <a:t>PhMe</a:t>
            </a:r>
            <a:r>
              <a:rPr lang="en-US" baseline="0" dirty="0" smtClean="0"/>
              <a:t> or DMF dramatically lowered the </a:t>
            </a:r>
            <a:r>
              <a:rPr lang="en-US" baseline="0" dirty="0" err="1" smtClean="0"/>
              <a:t>enantionselectivity</a:t>
            </a:r>
            <a:r>
              <a:rPr lang="en-US" baseline="0" dirty="0" smtClean="0"/>
              <a:t>. This chemistry could accommodate larger rings, but switching to a 5-memebered ring dramatically decreased the </a:t>
            </a:r>
            <a:r>
              <a:rPr lang="en-US" baseline="0" dirty="0" err="1" smtClean="0"/>
              <a:t>enantioselectivity</a:t>
            </a:r>
            <a:r>
              <a:rPr lang="en-US" baseline="0" dirty="0" smtClean="0"/>
              <a:t>.</a:t>
            </a:r>
            <a:endParaRPr lang="en-US" dirty="0" smtClean="0"/>
          </a:p>
        </p:txBody>
      </p:sp>
    </p:spTree>
    <p:extLst>
      <p:ext uri="{BB962C8B-B14F-4D97-AF65-F5344CB8AC3E}">
        <p14:creationId xmlns:p14="http://schemas.microsoft.com/office/powerpoint/2010/main" val="2560039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2F5A8335-1A2D-454A-BAEA-0A9C02DD8093}" type="slidenum">
              <a:rPr/>
              <a:pPr lvl="0" algn="l" hangingPunct="1"/>
              <a:t>40</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lvl="0"/>
            <a:endParaRPr lang="en-US"/>
          </a:p>
        </p:txBody>
      </p:sp>
    </p:spTree>
    <p:extLst>
      <p:ext uri="{BB962C8B-B14F-4D97-AF65-F5344CB8AC3E}">
        <p14:creationId xmlns:p14="http://schemas.microsoft.com/office/powerpoint/2010/main" val="2771903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2F5A8335-1A2D-454A-BAEA-0A9C02DD8093}" type="slidenum">
              <a:rPr/>
              <a:pPr lvl="0" algn="l" hangingPunct="1"/>
              <a:t>41</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lvl="0"/>
            <a:endParaRPr lang="en-US"/>
          </a:p>
        </p:txBody>
      </p:sp>
    </p:spTree>
    <p:extLst>
      <p:ext uri="{BB962C8B-B14F-4D97-AF65-F5344CB8AC3E}">
        <p14:creationId xmlns:p14="http://schemas.microsoft.com/office/powerpoint/2010/main" val="2322145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2F5A8335-1A2D-454A-BAEA-0A9C02DD8093}" type="slidenum">
              <a:rPr/>
              <a:pPr lvl="0" algn="l" hangingPunct="1"/>
              <a:t>42</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lvl="0"/>
            <a:endParaRPr lang="en-US"/>
          </a:p>
        </p:txBody>
      </p:sp>
    </p:spTree>
    <p:extLst>
      <p:ext uri="{BB962C8B-B14F-4D97-AF65-F5344CB8AC3E}">
        <p14:creationId xmlns:p14="http://schemas.microsoft.com/office/powerpoint/2010/main" val="63918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5</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Ito</a:t>
            </a:r>
            <a:r>
              <a:rPr lang="en-US" baseline="0" dirty="0" smtClean="0"/>
              <a:t> and coworkers felt that the </a:t>
            </a:r>
            <a:r>
              <a:rPr lang="en-US" baseline="0" dirty="0" err="1" smtClean="0"/>
              <a:t>Kumada</a:t>
            </a:r>
            <a:r>
              <a:rPr lang="en-US" baseline="0" dirty="0" smtClean="0"/>
              <a:t> ligand could be improved if the alcohol was converted to something that were better able to bind to the </a:t>
            </a:r>
            <a:r>
              <a:rPr lang="en-US" baseline="0" dirty="0" err="1" smtClean="0"/>
              <a:t>cation</a:t>
            </a:r>
            <a:r>
              <a:rPr lang="en-US" baseline="0" dirty="0" smtClean="0"/>
              <a:t>, so they explored a variety of mono and di-</a:t>
            </a:r>
            <a:r>
              <a:rPr lang="en-US" baseline="0" dirty="0" err="1" smtClean="0"/>
              <a:t>aza</a:t>
            </a:r>
            <a:r>
              <a:rPr lang="en-US" baseline="0" dirty="0" smtClean="0"/>
              <a:t> crowns. They found that a 6-membered cycle was the best, with either one or two </a:t>
            </a:r>
            <a:r>
              <a:rPr lang="en-US" baseline="0" dirty="0" err="1" smtClean="0"/>
              <a:t>nitrogens</a:t>
            </a:r>
            <a:r>
              <a:rPr lang="en-US" baseline="0" dirty="0" smtClean="0"/>
              <a:t>. However, in the case of their crown ligand they observed opposite selectivity. The proposed rationale is that in in the hydroxyl ligand the nucleophile attacks at the less hindered C1, while their crown-</a:t>
            </a:r>
            <a:r>
              <a:rPr lang="en-US" baseline="0" dirty="0" err="1" smtClean="0"/>
              <a:t>derivatized</a:t>
            </a:r>
            <a:r>
              <a:rPr lang="en-US" baseline="0" dirty="0" smtClean="0"/>
              <a:t> ligand blocks C1, causing attack at C3 by the opposite face of the </a:t>
            </a:r>
            <a:r>
              <a:rPr lang="en-US" baseline="0" dirty="0" err="1" smtClean="0"/>
              <a:t>enolate</a:t>
            </a:r>
            <a:r>
              <a:rPr lang="en-US" baseline="0" dirty="0" smtClean="0"/>
              <a:t>.</a:t>
            </a:r>
            <a:endParaRPr lang="en-US" dirty="0" smtClean="0"/>
          </a:p>
        </p:txBody>
      </p:sp>
    </p:spTree>
    <p:extLst>
      <p:ext uri="{BB962C8B-B14F-4D97-AF65-F5344CB8AC3E}">
        <p14:creationId xmlns:p14="http://schemas.microsoft.com/office/powerpoint/2010/main" val="384115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6</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A</a:t>
            </a:r>
            <a:r>
              <a:rPr lang="en-US" baseline="0" dirty="0" smtClean="0"/>
              <a:t> few years later the group reported using their </a:t>
            </a:r>
            <a:r>
              <a:rPr lang="en-US" baseline="0" dirty="0" err="1" smtClean="0"/>
              <a:t>bifunctional</a:t>
            </a:r>
            <a:r>
              <a:rPr lang="en-US" baseline="0" dirty="0" smtClean="0"/>
              <a:t> ligands for </a:t>
            </a:r>
            <a:r>
              <a:rPr lang="en-US" baseline="0" dirty="0" err="1" smtClean="0"/>
              <a:t>allylation</a:t>
            </a:r>
            <a:r>
              <a:rPr lang="en-US" baseline="0" dirty="0" smtClean="0"/>
              <a:t> of b-</a:t>
            </a:r>
            <a:r>
              <a:rPr lang="en-US" baseline="0" dirty="0" err="1" smtClean="0"/>
              <a:t>nitrocarbonyls</a:t>
            </a:r>
            <a:r>
              <a:rPr lang="en-US" baseline="0" dirty="0" smtClean="0"/>
              <a:t>. The chemistry worked on </a:t>
            </a:r>
            <a:endParaRPr lang="en-US" dirty="0" smtClean="0"/>
          </a:p>
        </p:txBody>
      </p:sp>
    </p:spTree>
    <p:extLst>
      <p:ext uri="{BB962C8B-B14F-4D97-AF65-F5344CB8AC3E}">
        <p14:creationId xmlns:p14="http://schemas.microsoft.com/office/powerpoint/2010/main" val="305572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7</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err="1" smtClean="0"/>
              <a:t>Trost’s</a:t>
            </a:r>
            <a:r>
              <a:rPr lang="en-US" dirty="0" smtClean="0"/>
              <a:t> group developed a slightly different</a:t>
            </a:r>
            <a:r>
              <a:rPr lang="en-US" baseline="0" dirty="0" smtClean="0"/>
              <a:t> ether strategy, the mechanism of which is less clear. Using a the simple d</a:t>
            </a:r>
            <a:endParaRPr lang="en-US" dirty="0" smtClean="0"/>
          </a:p>
        </p:txBody>
      </p:sp>
    </p:spTree>
    <p:extLst>
      <p:ext uri="{BB962C8B-B14F-4D97-AF65-F5344CB8AC3E}">
        <p14:creationId xmlns:p14="http://schemas.microsoft.com/office/powerpoint/2010/main" val="230969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8</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Although</a:t>
            </a:r>
            <a:r>
              <a:rPr lang="en-US" baseline="0" dirty="0" smtClean="0"/>
              <a:t> stoichiometric catalysts had been previously developed that gave good </a:t>
            </a:r>
            <a:r>
              <a:rPr lang="en-US" baseline="0" dirty="0" err="1" smtClean="0"/>
              <a:t>ee</a:t>
            </a:r>
            <a:r>
              <a:rPr lang="en-US" baseline="0" dirty="0" smtClean="0"/>
              <a:t>, attempts to use b-</a:t>
            </a:r>
            <a:r>
              <a:rPr lang="en-US" baseline="0" dirty="0" err="1" smtClean="0"/>
              <a:t>aminoalcohols</a:t>
            </a:r>
            <a:r>
              <a:rPr lang="en-US" baseline="0" dirty="0" smtClean="0"/>
              <a:t> as stoichiometric chiral catalysts for </a:t>
            </a:r>
            <a:r>
              <a:rPr lang="en-US" baseline="0" dirty="0" err="1" smtClean="0"/>
              <a:t>organozinc</a:t>
            </a:r>
            <a:r>
              <a:rPr lang="en-US" baseline="0" dirty="0" smtClean="0"/>
              <a:t> addition to carbonyls had given only modest </a:t>
            </a:r>
            <a:r>
              <a:rPr lang="en-US" baseline="0" dirty="0" err="1" smtClean="0"/>
              <a:t>ee’s</a:t>
            </a:r>
            <a:r>
              <a:rPr lang="en-US" baseline="0" dirty="0" smtClean="0"/>
              <a:t> of up to 50%. </a:t>
            </a:r>
            <a:r>
              <a:rPr lang="en-US" baseline="0" dirty="0" err="1" smtClean="0"/>
              <a:t>Noyori</a:t>
            </a:r>
            <a:r>
              <a:rPr lang="en-US" baseline="0" dirty="0" smtClean="0"/>
              <a:t> and coworkers reasoned that a bulkier b-</a:t>
            </a:r>
            <a:r>
              <a:rPr lang="en-US" baseline="0" dirty="0" err="1" smtClean="0"/>
              <a:t>aminoalcohol</a:t>
            </a:r>
            <a:r>
              <a:rPr lang="en-US" baseline="0" dirty="0" smtClean="0"/>
              <a:t> would be more effective, and discovered that DAID was able to facilitate the asymmetric alkylation of various aldehydes with alkyl zinc reagents. Bulky, rigid substrates give the best yields and </a:t>
            </a:r>
            <a:r>
              <a:rPr lang="en-US" baseline="0" dirty="0" err="1" smtClean="0"/>
              <a:t>enantio</a:t>
            </a:r>
            <a:r>
              <a:rPr lang="en-US" baseline="0" dirty="0" smtClean="0"/>
              <a:t> selectivity, while less rigid substrates require  longer reaction times and in the case of the linear alkane example much lower </a:t>
            </a:r>
            <a:r>
              <a:rPr lang="en-US" baseline="0" dirty="0" err="1" smtClean="0"/>
              <a:t>ee</a:t>
            </a:r>
            <a:r>
              <a:rPr lang="en-US" baseline="0" dirty="0" smtClean="0"/>
              <a:t>. To prove the effect is due to some form of bimetallic catalyst, the group tried to use stoichiometric catalyst, yet this led to only hydrogenation. However, using stoichiometric catalyst and 2 equivalents of alkyl zinc gave comparable results to those observed in the catalytic reaction.</a:t>
            </a:r>
            <a:endParaRPr lang="en-US" dirty="0" smtClean="0"/>
          </a:p>
        </p:txBody>
      </p:sp>
    </p:spTree>
    <p:extLst>
      <p:ext uri="{BB962C8B-B14F-4D97-AF65-F5344CB8AC3E}">
        <p14:creationId xmlns:p14="http://schemas.microsoft.com/office/powerpoint/2010/main" val="233266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1088" y="8830117"/>
            <a:ext cx="3037472" cy="464452"/>
          </a:xfrm>
        </p:spPr>
        <p:txBody>
          <a:bodyPr wrap="square" lIns="91704" tIns="45852" rIns="91704" bIns="45852" anchor="t"/>
          <a:lstStyle/>
          <a:p>
            <a:pPr lvl="0" algn="l" hangingPunct="1"/>
            <a:fld id="{32B66BD0-6DF2-40B5-85C3-20498B54A2B4}" type="slidenum">
              <a:rPr/>
              <a:pPr lvl="0" algn="l" hangingPunct="1"/>
              <a:t>9</a:t>
            </a:fld>
            <a:endParaRPr lang="en-US" sz="1800" dirty="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8500"/>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039" y="4415789"/>
            <a:ext cx="5607952" cy="4183015"/>
          </a:xfrm>
        </p:spPr>
        <p:txBody>
          <a:bodyPr wrap="square" lIns="91704" tIns="45852" rIns="91704" bIns="45852" anchor="t"/>
          <a:lstStyle/>
          <a:p>
            <a:pPr defTabSz="931717">
              <a:defRPr/>
            </a:pPr>
            <a:r>
              <a:rPr lang="en-US" dirty="0" smtClean="0"/>
              <a:t>Considering the work of </a:t>
            </a:r>
            <a:r>
              <a:rPr lang="en-US" dirty="0" err="1" smtClean="0"/>
              <a:t>Noyori</a:t>
            </a:r>
            <a:r>
              <a:rPr lang="en-US" dirty="0" smtClean="0"/>
              <a:t>,</a:t>
            </a:r>
            <a:r>
              <a:rPr lang="en-US" baseline="0" dirty="0" smtClean="0"/>
              <a:t> Kozlowski at </a:t>
            </a:r>
            <a:r>
              <a:rPr lang="en-US" baseline="0" dirty="0" err="1" smtClean="0"/>
              <a:t>UPenn</a:t>
            </a:r>
            <a:r>
              <a:rPr lang="en-US" baseline="0" dirty="0" smtClean="0"/>
              <a:t> decided to apply a similar concept with a </a:t>
            </a:r>
            <a:r>
              <a:rPr lang="en-US" baseline="0" dirty="0" err="1" smtClean="0"/>
              <a:t>bifunctional</a:t>
            </a:r>
            <a:r>
              <a:rPr lang="en-US" baseline="0" dirty="0" smtClean="0"/>
              <a:t> </a:t>
            </a:r>
            <a:r>
              <a:rPr lang="en-US" baseline="0" dirty="0" err="1" smtClean="0"/>
              <a:t>salen</a:t>
            </a:r>
            <a:r>
              <a:rPr lang="en-US" baseline="0" dirty="0" smtClean="0"/>
              <a:t> catalyst. In this case an amine coordinates to the nucleophilic zinc, while the Lewis acidic zinc </a:t>
            </a:r>
            <a:r>
              <a:rPr lang="en-US" baseline="0" dirty="0" err="1" smtClean="0"/>
              <a:t>salen</a:t>
            </a:r>
            <a:r>
              <a:rPr lang="en-US" baseline="0" dirty="0" smtClean="0"/>
              <a:t> activates the aldehyde. </a:t>
            </a:r>
            <a:r>
              <a:rPr lang="en-US" baseline="0" dirty="0" err="1" smtClean="0"/>
              <a:t>Gratifyinging</a:t>
            </a:r>
            <a:r>
              <a:rPr lang="en-US" baseline="0" dirty="0" smtClean="0"/>
              <a:t>, the chiral diamine gave better conversion than the aromatic congener. Screening showed that Zn or </a:t>
            </a:r>
            <a:r>
              <a:rPr lang="en-US" baseline="0" dirty="0" err="1" smtClean="0"/>
              <a:t>Ti</a:t>
            </a:r>
            <a:r>
              <a:rPr lang="en-US" baseline="0" dirty="0" smtClean="0"/>
              <a:t>(</a:t>
            </a:r>
            <a:r>
              <a:rPr lang="en-US" baseline="0" dirty="0" err="1" smtClean="0"/>
              <a:t>OiPr</a:t>
            </a:r>
            <a:r>
              <a:rPr lang="en-US" baseline="0" dirty="0" smtClean="0"/>
              <a:t>)2 gave the best induction using 8, although the </a:t>
            </a:r>
            <a:r>
              <a:rPr lang="en-US" baseline="0" dirty="0" err="1" smtClean="0"/>
              <a:t>Ti</a:t>
            </a:r>
            <a:r>
              <a:rPr lang="en-US" baseline="0" dirty="0" smtClean="0"/>
              <a:t> species was not used further because it was not a homogeneous complex. Although 20 gave great </a:t>
            </a:r>
            <a:r>
              <a:rPr lang="en-US" baseline="0" dirty="0" err="1" smtClean="0"/>
              <a:t>ee</a:t>
            </a:r>
            <a:r>
              <a:rPr lang="en-US" baseline="0" dirty="0" smtClean="0"/>
              <a:t>, the reaction was much slower than for 8, 15, and 16, while 8 gave much better </a:t>
            </a:r>
            <a:r>
              <a:rPr lang="en-US" baseline="0" dirty="0" err="1" smtClean="0"/>
              <a:t>ee</a:t>
            </a:r>
            <a:r>
              <a:rPr lang="en-US" baseline="0" dirty="0" smtClean="0"/>
              <a:t>. Based on these results, they believe that a combination of </a:t>
            </a:r>
            <a:r>
              <a:rPr lang="en-US" baseline="0" dirty="0" err="1" smtClean="0"/>
              <a:t>sterics</a:t>
            </a:r>
            <a:r>
              <a:rPr lang="en-US" baseline="0" dirty="0" smtClean="0"/>
              <a:t> and relative Lewis basicity are at play in the reaction. Considering 8 to be the optimal catalyst, the group then examined a few aldehyde substrates, and found slightly better </a:t>
            </a:r>
            <a:r>
              <a:rPr lang="en-US" baseline="0" dirty="0" err="1" smtClean="0"/>
              <a:t>enantiomeric</a:t>
            </a:r>
            <a:r>
              <a:rPr lang="en-US" baseline="0" dirty="0" smtClean="0"/>
              <a:t> excess for </a:t>
            </a:r>
            <a:r>
              <a:rPr lang="en-US" baseline="0" dirty="0" err="1" smtClean="0"/>
              <a:t>hexanal</a:t>
            </a:r>
            <a:r>
              <a:rPr lang="en-US" baseline="0" dirty="0" smtClean="0"/>
              <a:t>, although interestingly the bulkier o-</a:t>
            </a:r>
            <a:r>
              <a:rPr lang="en-US" baseline="0" dirty="0" err="1" smtClean="0"/>
              <a:t>tolualdheyde</a:t>
            </a:r>
            <a:r>
              <a:rPr lang="en-US" baseline="0" dirty="0" smtClean="0"/>
              <a:t> actually undergoes alkylation in lower </a:t>
            </a:r>
            <a:r>
              <a:rPr lang="en-US" baseline="0" dirty="0" err="1" smtClean="0"/>
              <a:t>ee</a:t>
            </a:r>
            <a:r>
              <a:rPr lang="en-US" baseline="0" dirty="0" smtClean="0"/>
              <a:t>.</a:t>
            </a:r>
            <a:endParaRPr lang="en-US" dirty="0" smtClean="0"/>
          </a:p>
        </p:txBody>
      </p:sp>
    </p:spTree>
    <p:extLst>
      <p:ext uri="{BB962C8B-B14F-4D97-AF65-F5344CB8AC3E}">
        <p14:creationId xmlns:p14="http://schemas.microsoft.com/office/powerpoint/2010/main" val="331539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AFF66-257E-4B2D-958A-8881ABDA2FB2}"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FF66-257E-4B2D-958A-8881ABDA2FB2}"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FF66-257E-4B2D-958A-8881ABDA2FB2}"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FF66-257E-4B2D-958A-8881ABDA2FB2}"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AFF66-257E-4B2D-958A-8881ABDA2FB2}"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AFF66-257E-4B2D-958A-8881ABDA2FB2}"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AFF66-257E-4B2D-958A-8881ABDA2FB2}"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AFF66-257E-4B2D-958A-8881ABDA2FB2}"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FF66-257E-4B2D-958A-8881ABDA2FB2}"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FF66-257E-4B2D-958A-8881ABDA2FB2}"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FF66-257E-4B2D-958A-8881ABDA2FB2}"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83297-0FCF-4CFE-AC7E-65C759FA14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AFF66-257E-4B2D-958A-8881ABDA2FB2}" type="datetimeFigureOut">
              <a:rPr lang="en-US" smtClean="0"/>
              <a:pPr/>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83297-0FCF-4CFE-AC7E-65C759FA14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1.png"/><Relationship Id="rId7"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1.emf"/></Relationships>
</file>

<file path=ppt/slides/_rels/slide1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1.png"/><Relationship Id="rId7" Type="http://schemas.openxmlformats.org/officeDocument/2006/relationships/image" Target="../media/image5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1.png"/><Relationship Id="rId7" Type="http://schemas.openxmlformats.org/officeDocument/2006/relationships/image" Target="../media/image60.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6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19.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notesSlide" Target="../notesSlides/notesSlide19.xml"/><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0.emf"/><Relationship Id="rId5" Type="http://schemas.openxmlformats.org/officeDocument/2006/relationships/oleObject" Target="../embeddings/oleObject14.bin"/><Relationship Id="rId10" Type="http://schemas.openxmlformats.org/officeDocument/2006/relationships/image" Target="../media/image73.emf"/><Relationship Id="rId4" Type="http://schemas.openxmlformats.org/officeDocument/2006/relationships/image" Target="../media/image1.png"/><Relationship Id="rId9" Type="http://schemas.openxmlformats.org/officeDocument/2006/relationships/image" Target="../media/image7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77.gi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3.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5.emf"/><Relationship Id="rId4" Type="http://schemas.openxmlformats.org/officeDocument/2006/relationships/image" Target="../media/image84.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9.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25.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1.png"/><Relationship Id="rId7" Type="http://schemas.openxmlformats.org/officeDocument/2006/relationships/image" Target="../media/image93.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6.emf"/><Relationship Id="rId4" Type="http://schemas.openxmlformats.org/officeDocument/2006/relationships/image" Target="../media/image95.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8.emf"/><Relationship Id="rId4" Type="http://schemas.openxmlformats.org/officeDocument/2006/relationships/image" Target="../media/image97.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1.emf"/><Relationship Id="rId5" Type="http://schemas.openxmlformats.org/officeDocument/2006/relationships/image" Target="../media/image100.emf"/><Relationship Id="rId4" Type="http://schemas.openxmlformats.org/officeDocument/2006/relationships/image" Target="../media/image99.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3.emf"/><Relationship Id="rId4" Type="http://schemas.openxmlformats.org/officeDocument/2006/relationships/image" Target="../media/image10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image" Target="../media/image1.png"/><Relationship Id="rId7" Type="http://schemas.openxmlformats.org/officeDocument/2006/relationships/image" Target="../media/image107.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2.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1.emf"/><Relationship Id="rId5" Type="http://schemas.openxmlformats.org/officeDocument/2006/relationships/image" Target="../media/image110.emf"/><Relationship Id="rId4" Type="http://schemas.openxmlformats.org/officeDocument/2006/relationships/image" Target="../media/image109.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6.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34.xml.rels><?xml version="1.0" encoding="UTF-8" standalone="yes"?>
<Relationships xmlns="http://schemas.openxmlformats.org/package/2006/relationships"><Relationship Id="rId8" Type="http://schemas.openxmlformats.org/officeDocument/2006/relationships/image" Target="../media/image124.emf"/><Relationship Id="rId3" Type="http://schemas.openxmlformats.org/officeDocument/2006/relationships/image" Target="../media/image1.png"/><Relationship Id="rId7" Type="http://schemas.openxmlformats.org/officeDocument/2006/relationships/image" Target="../media/image123.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slides/_rels/slide35.xml.rels><?xml version="1.0" encoding="UTF-8" standalone="yes"?>
<Relationships xmlns="http://schemas.openxmlformats.org/package/2006/relationships"><Relationship Id="rId3" Type="http://schemas.openxmlformats.org/officeDocument/2006/relationships/image" Target="../media/image125.emf"/><Relationship Id="rId7" Type="http://schemas.openxmlformats.org/officeDocument/2006/relationships/image" Target="../media/image128.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31.emf"/><Relationship Id="rId5" Type="http://schemas.openxmlformats.org/officeDocument/2006/relationships/image" Target="../media/image130.emf"/><Relationship Id="rId4" Type="http://schemas.openxmlformats.org/officeDocument/2006/relationships/image" Target="../media/image129.emf"/></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33.emf"/><Relationship Id="rId4" Type="http://schemas.openxmlformats.org/officeDocument/2006/relationships/image" Target="../media/image132.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8.xml"/><Relationship Id="rId7" Type="http://schemas.openxmlformats.org/officeDocument/2006/relationships/image" Target="../media/image137.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6.emf"/><Relationship Id="rId5" Type="http://schemas.openxmlformats.org/officeDocument/2006/relationships/image" Target="../media/image135.emf"/><Relationship Id="rId4" Type="http://schemas.openxmlformats.org/officeDocument/2006/relationships/image" Target="../media/image1.png"/><Relationship Id="rId9" Type="http://schemas.openxmlformats.org/officeDocument/2006/relationships/image" Target="../media/image134.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9.e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1.png"/><Relationship Id="rId9"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41.emf"/><Relationship Id="rId5" Type="http://schemas.openxmlformats.org/officeDocument/2006/relationships/image" Target="../media/image140.emf"/><Relationship Id="rId4" Type="http://schemas.openxmlformats.org/officeDocument/2006/relationships/image" Target="../media/image139.emf"/></Relationships>
</file>

<file path=ppt/slides/_rels/slide41.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1.png"/><Relationship Id="rId7" Type="http://schemas.openxmlformats.org/officeDocument/2006/relationships/image" Target="../media/image145.em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44.emf"/><Relationship Id="rId5" Type="http://schemas.openxmlformats.org/officeDocument/2006/relationships/image" Target="../media/image143.emf"/><Relationship Id="rId4" Type="http://schemas.openxmlformats.org/officeDocument/2006/relationships/image" Target="../media/image142.em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emf"/><Relationship Id="rId11" Type="http://schemas.openxmlformats.org/officeDocument/2006/relationships/image" Target="../media/image14.emf"/><Relationship Id="rId5" Type="http://schemas.openxmlformats.org/officeDocument/2006/relationships/oleObject" Target="../embeddings/oleObject4.bin"/><Relationship Id="rId10" Type="http://schemas.openxmlformats.org/officeDocument/2006/relationships/image" Target="../media/image13.emf"/><Relationship Id="rId4" Type="http://schemas.openxmlformats.org/officeDocument/2006/relationships/image" Target="../media/image1.pn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image" Target="../media/image18.e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1.png"/><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7.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image" Target="../media/image22.e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1.png"/><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5.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utexas.edu/sites/default/files/images/UTseal.png"/>
          <p:cNvPicPr>
            <a:picLocks noChangeAspect="1" noChangeArrowheads="1"/>
          </p:cNvPicPr>
          <p:nvPr/>
        </p:nvPicPr>
        <p:blipFill>
          <a:blip r:embed="rId3" cstate="print"/>
          <a:srcRect l="50943"/>
          <a:stretch>
            <a:fillRect/>
          </a:stretch>
        </p:blipFill>
        <p:spPr bwMode="auto">
          <a:xfrm>
            <a:off x="3048000" y="3810000"/>
            <a:ext cx="2819400" cy="2670405"/>
          </a:xfrm>
          <a:prstGeom prst="rect">
            <a:avLst/>
          </a:prstGeom>
          <a:noFill/>
        </p:spPr>
      </p:pic>
      <p:sp>
        <p:nvSpPr>
          <p:cNvPr id="2" name="Title 1"/>
          <p:cNvSpPr txBox="1">
            <a:spLocks noGrp="1"/>
          </p:cNvSpPr>
          <p:nvPr>
            <p:ph type="title" idx="4294967295"/>
          </p:nvPr>
        </p:nvSpPr>
        <p:spPr>
          <a:xfrm>
            <a:off x="685799" y="1371599"/>
            <a:ext cx="7772039" cy="26665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latin typeface="Book Antiqua" pitchFamily="18"/>
              </a:rPr>
              <a:t>Cooperativity</a:t>
            </a:r>
            <a:r>
              <a:rPr lang="en-US" dirty="0" smtClean="0">
                <a:latin typeface="Book Antiqua" pitchFamily="18"/>
              </a:rPr>
              <a:t> in Asymmetric Bimetallic </a:t>
            </a:r>
            <a:r>
              <a:rPr lang="en-US" dirty="0" smtClean="0">
                <a:latin typeface="Book Antiqua" pitchFamily="18"/>
              </a:rPr>
              <a:t>Catalysis</a:t>
            </a:r>
            <a:endParaRPr lang="en-US" dirty="0">
              <a:latin typeface="Book Antiqua" pitchFamily="18"/>
            </a:endParaRPr>
          </a:p>
        </p:txBody>
      </p:sp>
      <p:sp>
        <p:nvSpPr>
          <p:cNvPr id="3" name="Subtitle 2"/>
          <p:cNvSpPr txBox="1">
            <a:spLocks noGrp="1"/>
          </p:cNvSpPr>
          <p:nvPr>
            <p:ph type="subTitle" idx="4294967295"/>
          </p:nvPr>
        </p:nvSpPr>
        <p:spPr>
          <a:xfrm>
            <a:off x="1371599" y="3886200"/>
            <a:ext cx="6400440" cy="1752119"/>
          </a:xfrm>
        </p:spPr>
        <p:txBody>
          <a:bodyPr wrap="square" lIns="90000" tIns="45000" rIns="90000" bIns="45000" anchor="t">
            <a:normAutofit fontScale="850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spcAft>
                <a:spcPts val="0"/>
              </a:spcAft>
              <a:buNone/>
            </a:pPr>
            <a:r>
              <a:rPr lang="en-US" sz="4400" dirty="0" smtClean="0">
                <a:latin typeface="Calibri" pitchFamily="18"/>
              </a:rPr>
              <a:t>05/20/2015</a:t>
            </a:r>
            <a:endParaRPr lang="en-US" sz="4400" dirty="0">
              <a:latin typeface="Calibri" pitchFamily="18"/>
            </a:endParaRPr>
          </a:p>
          <a:p>
            <a:pPr marL="0" lvl="0" indent="0" algn="ctr">
              <a:spcAft>
                <a:spcPts val="0"/>
              </a:spcAft>
              <a:buNone/>
            </a:pPr>
            <a:endParaRPr lang="en-US" sz="4400" dirty="0">
              <a:latin typeface="Calibri" pitchFamily="18"/>
            </a:endParaRPr>
          </a:p>
          <a:p>
            <a:pPr marL="0" lvl="0" indent="0" algn="ctr">
              <a:spcAft>
                <a:spcPts val="0"/>
              </a:spcAft>
              <a:buNone/>
            </a:pPr>
            <a:r>
              <a:rPr lang="en-US" sz="4400" dirty="0">
                <a:latin typeface="Calibri" pitchFamily="18"/>
              </a:rPr>
              <a:t>Presented By Michael C. Young</a:t>
            </a:r>
          </a:p>
        </p:txBody>
      </p:sp>
      <p:sp>
        <p:nvSpPr>
          <p:cNvPr id="4" name="Straight Connector 4"/>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Asymmetric Carbonyl Alkylation (</a:t>
            </a:r>
            <a:r>
              <a:rPr lang="en-US" sz="4000" dirty="0" smtClean="0">
                <a:latin typeface="Perpetua" pitchFamily="18"/>
              </a:rPr>
              <a:t>III)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Funabashi, K.; </a:t>
            </a:r>
            <a:r>
              <a:rPr lang="en-US" sz="1200" dirty="0" err="1" smtClean="0">
                <a:solidFill>
                  <a:srgbClr val="000000"/>
                </a:solidFill>
                <a:latin typeface="Calibri" pitchFamily="18"/>
                <a:ea typeface="Microsoft YaHei" pitchFamily="2"/>
                <a:cs typeface="Mangal" pitchFamily="2"/>
              </a:rPr>
              <a:t>Jachmann</a:t>
            </a:r>
            <a:r>
              <a:rPr lang="en-US" sz="1200" dirty="0" smtClean="0">
                <a:solidFill>
                  <a:srgbClr val="000000"/>
                </a:solidFill>
                <a:latin typeface="Calibri" pitchFamily="18"/>
                <a:ea typeface="Microsoft YaHei" pitchFamily="2"/>
                <a:cs typeface="Mangal" pitchFamily="2"/>
              </a:rPr>
              <a:t>, M.; Kanai, M.;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2003</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42</a:t>
            </a:r>
            <a:r>
              <a:rPr lang="en-US" sz="1200" dirty="0" smtClean="0">
                <a:solidFill>
                  <a:srgbClr val="000000"/>
                </a:solidFill>
                <a:latin typeface="Calibri" pitchFamily="18"/>
                <a:ea typeface="Microsoft YaHei" pitchFamily="2"/>
                <a:cs typeface="Mangal" pitchFamily="2"/>
              </a:rPr>
              <a:t>, 5489.</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1" y="1142640"/>
            <a:ext cx="4066116" cy="1981560"/>
          </a:xfrm>
          <a:prstGeom prst="rect">
            <a:avLst/>
          </a:prstGeom>
        </p:spPr>
      </p:pic>
      <p:pic>
        <p:nvPicPr>
          <p:cNvPr id="7" name="Picture 6"/>
          <p:cNvPicPr>
            <a:picLocks noChangeAspect="1"/>
          </p:cNvPicPr>
          <p:nvPr/>
        </p:nvPicPr>
        <p:blipFill>
          <a:blip r:embed="rId5"/>
          <a:stretch>
            <a:fillRect/>
          </a:stretch>
        </p:blipFill>
        <p:spPr>
          <a:xfrm>
            <a:off x="5098902" y="1359432"/>
            <a:ext cx="2596907" cy="1078968"/>
          </a:xfrm>
          <a:prstGeom prst="rect">
            <a:avLst/>
          </a:prstGeom>
        </p:spPr>
      </p:pic>
      <p:pic>
        <p:nvPicPr>
          <p:cNvPr id="8" name="Picture 7"/>
          <p:cNvPicPr>
            <a:picLocks noChangeAspect="1"/>
          </p:cNvPicPr>
          <p:nvPr/>
        </p:nvPicPr>
        <p:blipFill>
          <a:blip r:embed="rId6"/>
          <a:stretch>
            <a:fillRect/>
          </a:stretch>
        </p:blipFill>
        <p:spPr>
          <a:xfrm>
            <a:off x="4324939" y="2533578"/>
            <a:ext cx="4102678" cy="3781838"/>
          </a:xfrm>
          <a:prstGeom prst="rect">
            <a:avLst/>
          </a:prstGeom>
        </p:spPr>
      </p:pic>
      <p:pic>
        <p:nvPicPr>
          <p:cNvPr id="9" name="Picture 8"/>
          <p:cNvPicPr>
            <a:picLocks noChangeAspect="1"/>
          </p:cNvPicPr>
          <p:nvPr/>
        </p:nvPicPr>
        <p:blipFill>
          <a:blip r:embed="rId7"/>
          <a:stretch>
            <a:fillRect/>
          </a:stretch>
        </p:blipFill>
        <p:spPr>
          <a:xfrm>
            <a:off x="254504" y="3886200"/>
            <a:ext cx="3557109" cy="1247898"/>
          </a:xfrm>
          <a:prstGeom prst="rect">
            <a:avLst/>
          </a:prstGeom>
        </p:spPr>
      </p:pic>
      <p:pic>
        <p:nvPicPr>
          <p:cNvPr id="11" name="Picture 10"/>
          <p:cNvPicPr>
            <a:picLocks noChangeAspect="1"/>
          </p:cNvPicPr>
          <p:nvPr/>
        </p:nvPicPr>
        <p:blipFill>
          <a:blip r:embed="rId8"/>
          <a:stretch>
            <a:fillRect/>
          </a:stretch>
        </p:blipFill>
        <p:spPr>
          <a:xfrm>
            <a:off x="4281294" y="1167085"/>
            <a:ext cx="4189969" cy="5465682"/>
          </a:xfrm>
          <a:prstGeom prst="rect">
            <a:avLst/>
          </a:prstGeom>
        </p:spPr>
      </p:pic>
    </p:spTree>
    <p:extLst>
      <p:ext uri="{BB962C8B-B14F-4D97-AF65-F5344CB8AC3E}">
        <p14:creationId xmlns:p14="http://schemas.microsoft.com/office/powerpoint/2010/main" val="3084013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Shibasaki</a:t>
            </a:r>
            <a:r>
              <a:rPr lang="en-US" sz="4000" dirty="0" smtClean="0">
                <a:latin typeface="Perpetua" pitchFamily="18"/>
              </a:rPr>
              <a:t>-BINOL Chemistry</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4048574" y="1079494"/>
            <a:ext cx="4257226" cy="2675534"/>
          </a:xfrm>
          <a:prstGeom prst="rect">
            <a:avLst/>
          </a:prstGeom>
        </p:spPr>
      </p:pic>
      <p:pic>
        <p:nvPicPr>
          <p:cNvPr id="5" name="Picture 4"/>
          <p:cNvPicPr>
            <a:picLocks noChangeAspect="1"/>
          </p:cNvPicPr>
          <p:nvPr/>
        </p:nvPicPr>
        <p:blipFill>
          <a:blip r:embed="rId5"/>
          <a:stretch>
            <a:fillRect/>
          </a:stretch>
        </p:blipFill>
        <p:spPr>
          <a:xfrm>
            <a:off x="274513" y="1218600"/>
            <a:ext cx="3120425" cy="2413364"/>
          </a:xfrm>
          <a:prstGeom prst="rect">
            <a:avLst/>
          </a:prstGeom>
        </p:spPr>
      </p:pic>
      <p:pic>
        <p:nvPicPr>
          <p:cNvPr id="8" name="Picture 7"/>
          <p:cNvPicPr>
            <a:picLocks noChangeAspect="1"/>
          </p:cNvPicPr>
          <p:nvPr/>
        </p:nvPicPr>
        <p:blipFill>
          <a:blip r:embed="rId6"/>
          <a:stretch>
            <a:fillRect/>
          </a:stretch>
        </p:blipFill>
        <p:spPr>
          <a:xfrm>
            <a:off x="193009" y="4072198"/>
            <a:ext cx="3283432" cy="1913245"/>
          </a:xfrm>
          <a:prstGeom prst="rect">
            <a:avLst/>
          </a:prstGeom>
        </p:spPr>
      </p:pic>
      <p:pic>
        <p:nvPicPr>
          <p:cNvPr id="9" name="Picture 8"/>
          <p:cNvPicPr>
            <a:picLocks noChangeAspect="1"/>
          </p:cNvPicPr>
          <p:nvPr/>
        </p:nvPicPr>
        <p:blipFill>
          <a:blip r:embed="rId7"/>
          <a:stretch>
            <a:fillRect/>
          </a:stretch>
        </p:blipFill>
        <p:spPr>
          <a:xfrm>
            <a:off x="4010422" y="3626710"/>
            <a:ext cx="4523738" cy="2764667"/>
          </a:xfrm>
          <a:prstGeom prst="rect">
            <a:avLst/>
          </a:prstGeom>
        </p:spPr>
      </p:pic>
      <p:sp>
        <p:nvSpPr>
          <p:cNvPr id="6" name="TextBox 9"/>
          <p:cNvSpPr/>
          <p:nvPr/>
        </p:nvSpPr>
        <p:spPr>
          <a:xfrm>
            <a:off x="0" y="6015633"/>
            <a:ext cx="9143640" cy="1030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	</a:t>
            </a: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Shibasaki</a:t>
            </a:r>
            <a:r>
              <a:rPr lang="en-US" sz="1200" b="0" i="0" u="none" strike="noStrike" kern="1200" spc="0" dirty="0" smtClean="0">
                <a:ln>
                  <a:noFill/>
                </a:ln>
                <a:solidFill>
                  <a:srgbClr val="000000"/>
                </a:solidFill>
                <a:latin typeface="Calibri" pitchFamily="18"/>
                <a:ea typeface="Microsoft YaHei" pitchFamily="2"/>
                <a:cs typeface="Mangal" pitchFamily="2"/>
              </a:rPr>
              <a:t>, M.; Kanai, M.; Matsunaga, S.; </a:t>
            </a:r>
            <a:r>
              <a:rPr lang="en-US" sz="1200" b="0" i="0" u="none" strike="noStrike" kern="1200" spc="0" dirty="0" err="1" smtClean="0">
                <a:ln>
                  <a:noFill/>
                </a:ln>
                <a:solidFill>
                  <a:srgbClr val="000000"/>
                </a:solidFill>
                <a:latin typeface="Calibri" pitchFamily="18"/>
                <a:ea typeface="Microsoft YaHei" pitchFamily="2"/>
                <a:cs typeface="Mangal" pitchFamily="2"/>
              </a:rPr>
              <a:t>Kumagai</a:t>
            </a:r>
            <a:r>
              <a:rPr lang="en-US" sz="1200" b="0" i="0" u="none" strike="noStrike" kern="1200" spc="0" dirty="0" smtClean="0">
                <a:ln>
                  <a:noFill/>
                </a:ln>
                <a:solidFill>
                  <a:srgbClr val="000000"/>
                </a:solidFill>
                <a:latin typeface="Calibri" pitchFamily="18"/>
                <a:ea typeface="Microsoft YaHei" pitchFamily="2"/>
                <a:cs typeface="Mangal" pitchFamily="2"/>
              </a:rPr>
              <a:t>, N. </a:t>
            </a:r>
            <a:r>
              <a:rPr lang="en-US" sz="1200" b="0" i="1" u="none" strike="noStrike" kern="1200" spc="0" dirty="0" smtClean="0">
                <a:ln>
                  <a:noFill/>
                </a:ln>
                <a:solidFill>
                  <a:srgbClr val="000000"/>
                </a:solidFill>
                <a:latin typeface="Calibri" pitchFamily="18"/>
                <a:ea typeface="Microsoft YaHei" pitchFamily="2"/>
                <a:cs typeface="Mangal" pitchFamily="2"/>
              </a:rPr>
              <a:t>Acc. Chem. Res.</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2009</a:t>
            </a:r>
            <a:r>
              <a:rPr lang="en-US" sz="120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42</a:t>
            </a:r>
            <a:r>
              <a:rPr lang="en-US" sz="1200" u="none" strike="noStrike" kern="1200" spc="0" dirty="0" smtClean="0">
                <a:ln>
                  <a:noFill/>
                </a:ln>
                <a:solidFill>
                  <a:srgbClr val="000000"/>
                </a:solidFill>
                <a:latin typeface="Calibri" pitchFamily="18"/>
                <a:ea typeface="Microsoft YaHei" pitchFamily="2"/>
                <a:cs typeface="Mangal" pitchFamily="2"/>
              </a:rPr>
              <a:t>, 1117.</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Sasai</a:t>
            </a:r>
            <a:r>
              <a:rPr lang="en-US" sz="1200" dirty="0" smtClean="0">
                <a:solidFill>
                  <a:srgbClr val="000000"/>
                </a:solidFill>
                <a:latin typeface="Calibri" pitchFamily="18"/>
                <a:ea typeface="Microsoft YaHei" pitchFamily="2"/>
                <a:cs typeface="Mangal" pitchFamily="2"/>
              </a:rPr>
              <a:t>, H.; Suzuki, T.; Arai, S.; Arai, T.;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1992</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114</a:t>
            </a:r>
            <a:r>
              <a:rPr lang="en-US" sz="1200" dirty="0" smtClean="0">
                <a:solidFill>
                  <a:srgbClr val="000000"/>
                </a:solidFill>
                <a:latin typeface="Calibri" pitchFamily="18"/>
                <a:ea typeface="Microsoft YaHei" pitchFamily="2"/>
                <a:cs typeface="Mangal" pitchFamily="2"/>
              </a:rPr>
              <a:t>, 4418.</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Arai, T.; </a:t>
            </a:r>
            <a:r>
              <a:rPr lang="en-US" sz="1200" dirty="0" err="1" smtClean="0">
                <a:solidFill>
                  <a:srgbClr val="000000"/>
                </a:solidFill>
                <a:latin typeface="Calibri" pitchFamily="18"/>
                <a:ea typeface="Microsoft YaHei" pitchFamily="2"/>
                <a:cs typeface="Mangal" pitchFamily="2"/>
              </a:rPr>
              <a:t>Sasai</a:t>
            </a:r>
            <a:r>
              <a:rPr lang="en-US" sz="1200" dirty="0" smtClean="0">
                <a:solidFill>
                  <a:srgbClr val="000000"/>
                </a:solidFill>
                <a:latin typeface="Calibri" pitchFamily="18"/>
                <a:ea typeface="Microsoft YaHei" pitchFamily="2"/>
                <a:cs typeface="Mangal" pitchFamily="2"/>
              </a:rPr>
              <a:t>, H.; </a:t>
            </a:r>
            <a:r>
              <a:rPr lang="en-US" sz="1200" dirty="0" err="1" smtClean="0">
                <a:solidFill>
                  <a:srgbClr val="000000"/>
                </a:solidFill>
                <a:latin typeface="Calibri" pitchFamily="18"/>
                <a:ea typeface="Microsoft YaHei" pitchFamily="2"/>
                <a:cs typeface="Mangal" pitchFamily="2"/>
              </a:rPr>
              <a:t>Aoe</a:t>
            </a:r>
            <a:r>
              <a:rPr lang="en-US" sz="1200" dirty="0" smtClean="0">
                <a:solidFill>
                  <a:srgbClr val="000000"/>
                </a:solidFill>
                <a:latin typeface="Calibri" pitchFamily="18"/>
                <a:ea typeface="Microsoft YaHei" pitchFamily="2"/>
                <a:cs typeface="Mangal" pitchFamily="2"/>
              </a:rPr>
              <a:t>, K.-I.; Okamura, K.; Date, T.;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1996</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35</a:t>
            </a:r>
            <a:r>
              <a:rPr lang="en-US" sz="1200" dirty="0" smtClean="0">
                <a:solidFill>
                  <a:srgbClr val="000000"/>
                </a:solidFill>
                <a:latin typeface="Calibri" pitchFamily="18"/>
                <a:ea typeface="Microsoft YaHei" pitchFamily="2"/>
                <a:cs typeface="Mangal" pitchFamily="2"/>
              </a:rPr>
              <a:t>, 104.	</a:t>
            </a:r>
            <a:endParaRPr lang="en-US" sz="120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357087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Asymmetric </a:t>
            </a:r>
            <a:r>
              <a:rPr lang="en-US" sz="4000" dirty="0" err="1" smtClean="0">
                <a:latin typeface="Perpetua" pitchFamily="18"/>
              </a:rPr>
              <a:t>Strecker</a:t>
            </a:r>
            <a:r>
              <a:rPr lang="en-US" sz="4000" dirty="0" smtClean="0">
                <a:latin typeface="Perpetua" pitchFamily="18"/>
              </a:rPr>
              <a:t>-Type Reactions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019800"/>
            <a:ext cx="9143640" cy="1030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Masumoto, S.; </a:t>
            </a:r>
            <a:r>
              <a:rPr lang="en-US" sz="1200" dirty="0" err="1" smtClean="0">
                <a:solidFill>
                  <a:srgbClr val="000000"/>
                </a:solidFill>
                <a:latin typeface="Calibri" pitchFamily="18"/>
                <a:ea typeface="Microsoft YaHei" pitchFamily="2"/>
                <a:cs typeface="Mangal" pitchFamily="2"/>
              </a:rPr>
              <a:t>Usuda</a:t>
            </a:r>
            <a:r>
              <a:rPr lang="en-US" sz="1200" dirty="0" smtClean="0">
                <a:solidFill>
                  <a:srgbClr val="000000"/>
                </a:solidFill>
                <a:latin typeface="Calibri" pitchFamily="18"/>
                <a:ea typeface="Microsoft YaHei" pitchFamily="2"/>
                <a:cs typeface="Mangal" pitchFamily="2"/>
              </a:rPr>
              <a:t>, H.; Suzuki, M.; Kanai, M.;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2003</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125</a:t>
            </a:r>
            <a:r>
              <a:rPr lang="en-US" sz="1200" dirty="0" smtClean="0">
                <a:solidFill>
                  <a:srgbClr val="000000"/>
                </a:solidFill>
                <a:latin typeface="Calibri" pitchFamily="18"/>
                <a:ea typeface="Microsoft YaHei" pitchFamily="2"/>
                <a:cs typeface="Mangal" pitchFamily="2"/>
              </a:rPr>
              <a:t>, 5634.</a:t>
            </a: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Kanai, M.; Kato, N.; Ichikawa, E.; </a:t>
            </a:r>
            <a:r>
              <a:rPr lang="en-US" sz="1200" b="0" i="0" u="none" strike="noStrike" kern="1200" spc="0" dirty="0" err="1" smtClean="0">
                <a:ln>
                  <a:noFill/>
                </a:ln>
                <a:solidFill>
                  <a:srgbClr val="000000"/>
                </a:solidFill>
                <a:latin typeface="Calibri" pitchFamily="18"/>
                <a:ea typeface="Microsoft YaHei" pitchFamily="2"/>
                <a:cs typeface="Mangal" pitchFamily="2"/>
              </a:rPr>
              <a:t>Shibasaki</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err="1" smtClean="0">
                <a:ln>
                  <a:noFill/>
                </a:ln>
                <a:solidFill>
                  <a:srgbClr val="000000"/>
                </a:solidFill>
                <a:latin typeface="Calibri" pitchFamily="18"/>
                <a:ea typeface="Microsoft YaHei" pitchFamily="2"/>
                <a:cs typeface="Mangal" pitchFamily="2"/>
              </a:rPr>
              <a:t>Synlett</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2005</a:t>
            </a:r>
            <a:r>
              <a:rPr lang="en-US" sz="1200" u="none" strike="noStrike" kern="1200" spc="0" dirty="0" smtClean="0">
                <a:ln>
                  <a:noFill/>
                </a:ln>
                <a:solidFill>
                  <a:srgbClr val="000000"/>
                </a:solidFill>
                <a:latin typeface="Calibri" pitchFamily="18"/>
                <a:ea typeface="Microsoft YaHei" pitchFamily="2"/>
                <a:cs typeface="Mangal" pitchFamily="2"/>
              </a:rPr>
              <a:t>, 1491.</a:t>
            </a: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Kato, N. </a:t>
            </a:r>
            <a:r>
              <a:rPr lang="en-US" sz="1200" b="0" i="1" u="none" strike="noStrike" kern="1200" spc="0" dirty="0" smtClean="0">
                <a:ln>
                  <a:noFill/>
                </a:ln>
                <a:solidFill>
                  <a:srgbClr val="000000"/>
                </a:solidFill>
                <a:latin typeface="Calibri" pitchFamily="18"/>
                <a:ea typeface="Microsoft YaHei" pitchFamily="2"/>
                <a:cs typeface="Mangal" pitchFamily="2"/>
              </a:rPr>
              <a:t>et al</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2006</a:t>
            </a:r>
            <a:r>
              <a:rPr lang="en-US" sz="120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128</a:t>
            </a:r>
            <a:r>
              <a:rPr lang="en-US" sz="1200" u="none" strike="noStrike" kern="1200" spc="0" dirty="0" smtClean="0">
                <a:ln>
                  <a:noFill/>
                </a:ln>
                <a:solidFill>
                  <a:srgbClr val="000000"/>
                </a:solidFill>
                <a:latin typeface="Calibri" pitchFamily="18"/>
                <a:ea typeface="Microsoft YaHei" pitchFamily="2"/>
                <a:cs typeface="Mangal" pitchFamily="2"/>
              </a:rPr>
              <a:t>, 16438.</a:t>
            </a: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533400" y="1715395"/>
            <a:ext cx="4638263" cy="1265550"/>
          </a:xfrm>
          <a:prstGeom prst="rect">
            <a:avLst/>
          </a:prstGeom>
        </p:spPr>
      </p:pic>
      <p:pic>
        <p:nvPicPr>
          <p:cNvPr id="7" name="Picture 6"/>
          <p:cNvPicPr>
            <a:picLocks noChangeAspect="1"/>
          </p:cNvPicPr>
          <p:nvPr/>
        </p:nvPicPr>
        <p:blipFill>
          <a:blip r:embed="rId5"/>
          <a:stretch>
            <a:fillRect/>
          </a:stretch>
        </p:blipFill>
        <p:spPr>
          <a:xfrm>
            <a:off x="6172200" y="1394620"/>
            <a:ext cx="1660613" cy="1758900"/>
          </a:xfrm>
          <a:prstGeom prst="rect">
            <a:avLst/>
          </a:prstGeom>
        </p:spPr>
      </p:pic>
      <p:pic>
        <p:nvPicPr>
          <p:cNvPr id="8" name="Picture 7"/>
          <p:cNvPicPr>
            <a:picLocks noChangeAspect="1"/>
          </p:cNvPicPr>
          <p:nvPr/>
        </p:nvPicPr>
        <p:blipFill>
          <a:blip r:embed="rId6"/>
          <a:stretch>
            <a:fillRect/>
          </a:stretch>
        </p:blipFill>
        <p:spPr>
          <a:xfrm>
            <a:off x="38568" y="3581400"/>
            <a:ext cx="4609632" cy="2280851"/>
          </a:xfrm>
          <a:prstGeom prst="rect">
            <a:avLst/>
          </a:prstGeom>
        </p:spPr>
      </p:pic>
      <p:pic>
        <p:nvPicPr>
          <p:cNvPr id="9" name="Picture 8"/>
          <p:cNvPicPr>
            <a:picLocks noChangeAspect="1"/>
          </p:cNvPicPr>
          <p:nvPr/>
        </p:nvPicPr>
        <p:blipFill>
          <a:blip r:embed="rId7"/>
          <a:stretch>
            <a:fillRect/>
          </a:stretch>
        </p:blipFill>
        <p:spPr>
          <a:xfrm>
            <a:off x="4614549" y="4114800"/>
            <a:ext cx="4529451" cy="1140323"/>
          </a:xfrm>
          <a:prstGeom prst="rect">
            <a:avLst/>
          </a:prstGeom>
        </p:spPr>
      </p:pic>
    </p:spTree>
    <p:extLst>
      <p:ext uri="{BB962C8B-B14F-4D97-AF65-F5344CB8AC3E}">
        <p14:creationId xmlns:p14="http://schemas.microsoft.com/office/powerpoint/2010/main" val="837262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Catalytic Asymmetric </a:t>
            </a:r>
            <a:r>
              <a:rPr lang="en-US" sz="4000" dirty="0" err="1" smtClean="0">
                <a:latin typeface="Perpetua" pitchFamily="18"/>
              </a:rPr>
              <a:t>Aldol</a:t>
            </a:r>
            <a:r>
              <a:rPr lang="en-US" sz="4000" dirty="0" smtClean="0">
                <a:latin typeface="Perpetua" pitchFamily="18"/>
              </a:rPr>
              <a:t> Reactions</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Trost</a:t>
            </a:r>
            <a:r>
              <a:rPr lang="en-US" sz="1200" dirty="0" smtClean="0">
                <a:solidFill>
                  <a:srgbClr val="000000"/>
                </a:solidFill>
                <a:latin typeface="Calibri" pitchFamily="18"/>
                <a:ea typeface="Microsoft YaHei" pitchFamily="2"/>
                <a:cs typeface="Mangal" pitchFamily="2"/>
              </a:rPr>
              <a:t>, B. M.; Ito, H.</a:t>
            </a:r>
            <a:r>
              <a:rPr lang="en-US" sz="1200" b="0" i="1"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J. Am. Chem. Soc</a:t>
            </a:r>
            <a:r>
              <a:rPr lang="en-US" sz="1200" b="0" i="1"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2000</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122</a:t>
            </a:r>
            <a:r>
              <a:rPr lang="en-US" sz="1200" b="0" i="0" u="none" strike="noStrike" kern="1200" spc="0" dirty="0" smtClean="0">
                <a:ln>
                  <a:noFill/>
                </a:ln>
                <a:solidFill>
                  <a:srgbClr val="000000"/>
                </a:solidFill>
                <a:latin typeface="Calibri" pitchFamily="18"/>
                <a:ea typeface="Microsoft YaHei" pitchFamily="2"/>
                <a:cs typeface="Mangal" pitchFamily="2"/>
              </a:rPr>
              <a:t>, 12003.</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624002" y="1281829"/>
            <a:ext cx="2805863" cy="750750"/>
          </a:xfrm>
          <a:prstGeom prst="rect">
            <a:avLst/>
          </a:prstGeom>
        </p:spPr>
      </p:pic>
      <p:pic>
        <p:nvPicPr>
          <p:cNvPr id="8" name="Picture 7"/>
          <p:cNvPicPr>
            <a:picLocks noChangeAspect="1"/>
          </p:cNvPicPr>
          <p:nvPr/>
        </p:nvPicPr>
        <p:blipFill>
          <a:blip r:embed="rId5"/>
          <a:stretch>
            <a:fillRect/>
          </a:stretch>
        </p:blipFill>
        <p:spPr>
          <a:xfrm>
            <a:off x="3733800" y="1161360"/>
            <a:ext cx="1317038" cy="1029600"/>
          </a:xfrm>
          <a:prstGeom prst="rect">
            <a:avLst/>
          </a:prstGeom>
        </p:spPr>
      </p:pic>
      <p:pic>
        <p:nvPicPr>
          <p:cNvPr id="9" name="Picture 8"/>
          <p:cNvPicPr>
            <a:picLocks noChangeAspect="1"/>
          </p:cNvPicPr>
          <p:nvPr/>
        </p:nvPicPr>
        <p:blipFill>
          <a:blip r:embed="rId6"/>
          <a:stretch>
            <a:fillRect/>
          </a:stretch>
        </p:blipFill>
        <p:spPr>
          <a:xfrm>
            <a:off x="5620987" y="1228328"/>
            <a:ext cx="3065453" cy="5479284"/>
          </a:xfrm>
          <a:prstGeom prst="rect">
            <a:avLst/>
          </a:prstGeom>
        </p:spPr>
      </p:pic>
      <p:pic>
        <p:nvPicPr>
          <p:cNvPr id="11" name="Picture 10"/>
          <p:cNvPicPr>
            <a:picLocks noChangeAspect="1"/>
          </p:cNvPicPr>
          <p:nvPr/>
        </p:nvPicPr>
        <p:blipFill>
          <a:blip r:embed="rId7"/>
          <a:stretch>
            <a:fillRect/>
          </a:stretch>
        </p:blipFill>
        <p:spPr>
          <a:xfrm>
            <a:off x="461655" y="2256038"/>
            <a:ext cx="4666895" cy="4368650"/>
          </a:xfrm>
          <a:prstGeom prst="rect">
            <a:avLst/>
          </a:prstGeom>
        </p:spPr>
      </p:pic>
    </p:spTree>
    <p:extLst>
      <p:ext uri="{BB962C8B-B14F-4D97-AF65-F5344CB8AC3E}">
        <p14:creationId xmlns:p14="http://schemas.microsoft.com/office/powerpoint/2010/main" val="1050532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Diol</a:t>
            </a:r>
            <a:r>
              <a:rPr lang="en-US" sz="4000" dirty="0" smtClean="0">
                <a:latin typeface="Perpetua" pitchFamily="18"/>
              </a:rPr>
              <a:t> </a:t>
            </a:r>
            <a:r>
              <a:rPr lang="en-US" sz="4000" dirty="0" err="1" smtClean="0">
                <a:latin typeface="Perpetua" pitchFamily="18"/>
              </a:rPr>
              <a:t>Desymmetrization</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Trost</a:t>
            </a:r>
            <a:r>
              <a:rPr lang="en-US" sz="1200" b="0" i="0" u="none" strike="noStrike" kern="1200" spc="0" dirty="0" smtClean="0">
                <a:ln>
                  <a:noFill/>
                </a:ln>
                <a:solidFill>
                  <a:srgbClr val="000000"/>
                </a:solidFill>
                <a:latin typeface="Calibri" pitchFamily="18"/>
                <a:ea typeface="Microsoft YaHei" pitchFamily="2"/>
                <a:cs typeface="Mangal" pitchFamily="2"/>
              </a:rPr>
              <a:t>, B. M.; Mino, T.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2003</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125</a:t>
            </a:r>
            <a:r>
              <a:rPr lang="en-US" sz="1200" b="0" i="0" u="none" strike="noStrike" kern="1200" spc="0" dirty="0" smtClean="0">
                <a:ln>
                  <a:noFill/>
                </a:ln>
                <a:solidFill>
                  <a:srgbClr val="000000"/>
                </a:solidFill>
                <a:latin typeface="Calibri" pitchFamily="18"/>
                <a:ea typeface="Microsoft YaHei" pitchFamily="2"/>
                <a:cs typeface="Mangal" pitchFamily="2"/>
              </a:rPr>
              <a:t>, 2410.</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1371600" y="1140065"/>
            <a:ext cx="2072521" cy="831593"/>
          </a:xfrm>
          <a:prstGeom prst="rect">
            <a:avLst/>
          </a:prstGeom>
        </p:spPr>
      </p:pic>
      <p:pic>
        <p:nvPicPr>
          <p:cNvPr id="7" name="Picture 6"/>
          <p:cNvPicPr>
            <a:picLocks noChangeAspect="1"/>
          </p:cNvPicPr>
          <p:nvPr/>
        </p:nvPicPr>
        <p:blipFill>
          <a:blip r:embed="rId5"/>
          <a:stretch>
            <a:fillRect/>
          </a:stretch>
        </p:blipFill>
        <p:spPr>
          <a:xfrm>
            <a:off x="457200" y="1996364"/>
            <a:ext cx="3562873" cy="587349"/>
          </a:xfrm>
          <a:prstGeom prst="rect">
            <a:avLst/>
          </a:prstGeom>
        </p:spPr>
      </p:pic>
      <p:pic>
        <p:nvPicPr>
          <p:cNvPr id="8" name="Picture 7"/>
          <p:cNvPicPr>
            <a:picLocks noChangeAspect="1"/>
          </p:cNvPicPr>
          <p:nvPr/>
        </p:nvPicPr>
        <p:blipFill>
          <a:blip r:embed="rId6"/>
          <a:stretch>
            <a:fillRect/>
          </a:stretch>
        </p:blipFill>
        <p:spPr>
          <a:xfrm>
            <a:off x="228600" y="2705264"/>
            <a:ext cx="3912175" cy="3890458"/>
          </a:xfrm>
          <a:prstGeom prst="rect">
            <a:avLst/>
          </a:prstGeom>
        </p:spPr>
      </p:pic>
      <p:pic>
        <p:nvPicPr>
          <p:cNvPr id="9" name="Picture 8"/>
          <p:cNvPicPr>
            <a:picLocks noChangeAspect="1"/>
          </p:cNvPicPr>
          <p:nvPr/>
        </p:nvPicPr>
        <p:blipFill>
          <a:blip r:embed="rId7"/>
          <a:stretch>
            <a:fillRect/>
          </a:stretch>
        </p:blipFill>
        <p:spPr>
          <a:xfrm>
            <a:off x="4571820" y="1233437"/>
            <a:ext cx="3936185" cy="2457431"/>
          </a:xfrm>
          <a:prstGeom prst="rect">
            <a:avLst/>
          </a:prstGeom>
        </p:spPr>
      </p:pic>
      <p:pic>
        <p:nvPicPr>
          <p:cNvPr id="11" name="Picture 10"/>
          <p:cNvPicPr>
            <a:picLocks noChangeAspect="1"/>
          </p:cNvPicPr>
          <p:nvPr/>
        </p:nvPicPr>
        <p:blipFill>
          <a:blip r:embed="rId8"/>
          <a:stretch>
            <a:fillRect/>
          </a:stretch>
        </p:blipFill>
        <p:spPr>
          <a:xfrm>
            <a:off x="4845332" y="3960870"/>
            <a:ext cx="3330006" cy="831593"/>
          </a:xfrm>
          <a:prstGeom prst="rect">
            <a:avLst/>
          </a:prstGeom>
        </p:spPr>
      </p:pic>
      <p:pic>
        <p:nvPicPr>
          <p:cNvPr id="12" name="Picture 11"/>
          <p:cNvPicPr>
            <a:picLocks noChangeAspect="1"/>
          </p:cNvPicPr>
          <p:nvPr/>
        </p:nvPicPr>
        <p:blipFill>
          <a:blip r:embed="rId9"/>
          <a:stretch>
            <a:fillRect/>
          </a:stretch>
        </p:blipFill>
        <p:spPr>
          <a:xfrm>
            <a:off x="4895149" y="5239583"/>
            <a:ext cx="3283432" cy="825777"/>
          </a:xfrm>
          <a:prstGeom prst="rect">
            <a:avLst/>
          </a:prstGeom>
        </p:spPr>
      </p:pic>
      <p:sp>
        <p:nvSpPr>
          <p:cNvPr id="13" name="TextBox 12"/>
          <p:cNvSpPr txBox="1"/>
          <p:nvPr/>
        </p:nvSpPr>
        <p:spPr>
          <a:xfrm>
            <a:off x="7992212" y="4072615"/>
            <a:ext cx="48335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97706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1,2-Alkynylation of Aldehydes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Trost</a:t>
            </a:r>
            <a:r>
              <a:rPr lang="en-US" sz="1200" b="0" i="0" u="none" strike="noStrike" kern="1200" spc="0" dirty="0" smtClean="0">
                <a:ln>
                  <a:noFill/>
                </a:ln>
                <a:solidFill>
                  <a:srgbClr val="000000"/>
                </a:solidFill>
                <a:latin typeface="Calibri" pitchFamily="18"/>
                <a:ea typeface="Microsoft YaHei" pitchFamily="2"/>
                <a:cs typeface="Mangal" pitchFamily="2"/>
              </a:rPr>
              <a:t>, B. M.; Weiss, A. H.; von </a:t>
            </a:r>
            <a:r>
              <a:rPr lang="en-US" sz="1200" b="0" i="0" u="none" strike="noStrike" kern="1200" spc="0" dirty="0" err="1" smtClean="0">
                <a:ln>
                  <a:noFill/>
                </a:ln>
                <a:solidFill>
                  <a:srgbClr val="000000"/>
                </a:solidFill>
                <a:latin typeface="Calibri" pitchFamily="18"/>
                <a:ea typeface="Microsoft YaHei" pitchFamily="2"/>
                <a:cs typeface="Mangal" pitchFamily="2"/>
              </a:rPr>
              <a:t>Wangelin</a:t>
            </a:r>
            <a:r>
              <a:rPr lang="en-US" sz="1200" b="0" i="0" u="none" strike="noStrike" kern="1200" spc="0" dirty="0" smtClean="0">
                <a:ln>
                  <a:noFill/>
                </a:ln>
                <a:solidFill>
                  <a:srgbClr val="000000"/>
                </a:solidFill>
                <a:latin typeface="Calibri" pitchFamily="18"/>
                <a:ea typeface="Microsoft YaHei" pitchFamily="2"/>
                <a:cs typeface="Mangal" pitchFamily="2"/>
              </a:rPr>
              <a:t>, A. J.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2006</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128</a:t>
            </a:r>
            <a:r>
              <a:rPr lang="en-US" sz="1200" b="0" i="0" u="none" strike="noStrike" kern="1200" spc="0" dirty="0" smtClean="0">
                <a:ln>
                  <a:noFill/>
                </a:ln>
                <a:solidFill>
                  <a:srgbClr val="000000"/>
                </a:solidFill>
                <a:latin typeface="Calibri" pitchFamily="18"/>
                <a:ea typeface="Microsoft YaHei" pitchFamily="2"/>
                <a:cs typeface="Mangal" pitchFamily="2"/>
              </a:rPr>
              <a:t>, 8.</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228600" y="1218600"/>
            <a:ext cx="3888888" cy="2099336"/>
          </a:xfrm>
          <a:prstGeom prst="rect">
            <a:avLst/>
          </a:prstGeom>
        </p:spPr>
      </p:pic>
      <p:pic>
        <p:nvPicPr>
          <p:cNvPr id="7" name="Picture 6"/>
          <p:cNvPicPr>
            <a:picLocks noChangeAspect="1"/>
          </p:cNvPicPr>
          <p:nvPr/>
        </p:nvPicPr>
        <p:blipFill>
          <a:blip r:embed="rId5"/>
          <a:stretch>
            <a:fillRect/>
          </a:stretch>
        </p:blipFill>
        <p:spPr>
          <a:xfrm>
            <a:off x="228600" y="3564910"/>
            <a:ext cx="3842314" cy="2645977"/>
          </a:xfrm>
          <a:prstGeom prst="rect">
            <a:avLst/>
          </a:prstGeom>
        </p:spPr>
      </p:pic>
      <p:pic>
        <p:nvPicPr>
          <p:cNvPr id="8" name="Picture 7"/>
          <p:cNvPicPr>
            <a:picLocks noChangeAspect="1"/>
          </p:cNvPicPr>
          <p:nvPr/>
        </p:nvPicPr>
        <p:blipFill>
          <a:blip r:embed="rId6"/>
          <a:stretch>
            <a:fillRect/>
          </a:stretch>
        </p:blipFill>
        <p:spPr>
          <a:xfrm>
            <a:off x="4495800" y="1218600"/>
            <a:ext cx="3842314" cy="2366841"/>
          </a:xfrm>
          <a:prstGeom prst="rect">
            <a:avLst/>
          </a:prstGeom>
        </p:spPr>
      </p:pic>
      <p:pic>
        <p:nvPicPr>
          <p:cNvPr id="9" name="Picture 8"/>
          <p:cNvPicPr>
            <a:picLocks noChangeAspect="1"/>
          </p:cNvPicPr>
          <p:nvPr/>
        </p:nvPicPr>
        <p:blipFill>
          <a:blip r:embed="rId7"/>
          <a:stretch>
            <a:fillRect/>
          </a:stretch>
        </p:blipFill>
        <p:spPr>
          <a:xfrm>
            <a:off x="4495800" y="4130312"/>
            <a:ext cx="3842314" cy="2076074"/>
          </a:xfrm>
          <a:prstGeom prst="rect">
            <a:avLst/>
          </a:prstGeom>
        </p:spPr>
      </p:pic>
      <p:pic>
        <p:nvPicPr>
          <p:cNvPr id="11" name="Picture 10"/>
          <p:cNvPicPr>
            <a:picLocks noChangeAspect="1"/>
          </p:cNvPicPr>
          <p:nvPr/>
        </p:nvPicPr>
        <p:blipFill>
          <a:blip r:embed="rId8"/>
          <a:stretch>
            <a:fillRect/>
          </a:stretch>
        </p:blipFill>
        <p:spPr>
          <a:xfrm>
            <a:off x="2173044" y="2232269"/>
            <a:ext cx="4437845" cy="2917200"/>
          </a:xfrm>
          <a:prstGeom prst="rect">
            <a:avLst/>
          </a:prstGeom>
        </p:spPr>
      </p:pic>
    </p:spTree>
    <p:extLst>
      <p:ext uri="{BB962C8B-B14F-4D97-AF65-F5344CB8AC3E}">
        <p14:creationId xmlns:p14="http://schemas.microsoft.com/office/powerpoint/2010/main" val="917053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Tetrametallic</a:t>
            </a:r>
            <a:r>
              <a:rPr lang="en-US" sz="4000" dirty="0" smtClean="0">
                <a:latin typeface="Perpetua" pitchFamily="18"/>
              </a:rPr>
              <a:t> Catalysis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Endo, K.; Ogawa, M.; Shibata, T. </a:t>
            </a:r>
            <a:r>
              <a:rPr lang="en-US" sz="1200" b="0" i="1" u="none" strike="noStrike" kern="1200" spc="0" dirty="0" err="1" smtClean="0">
                <a:ln>
                  <a:noFill/>
                </a:ln>
                <a:solidFill>
                  <a:srgbClr val="000000"/>
                </a:solidFill>
                <a:latin typeface="Calibri" pitchFamily="18"/>
                <a:ea typeface="Microsoft YaHei" pitchFamily="2"/>
                <a:cs typeface="Mangal" pitchFamily="2"/>
              </a:rPr>
              <a:t>Angew</a:t>
            </a:r>
            <a:r>
              <a:rPr lang="en-US" sz="1200" b="0" i="1" u="none" strike="noStrike" kern="1200" spc="0" dirty="0" smtClean="0">
                <a:ln>
                  <a:noFill/>
                </a:ln>
                <a:solidFill>
                  <a:srgbClr val="000000"/>
                </a:solidFill>
                <a:latin typeface="Calibri" pitchFamily="18"/>
                <a:ea typeface="Microsoft YaHei" pitchFamily="2"/>
                <a:cs typeface="Mangal" pitchFamily="2"/>
              </a:rPr>
              <a:t>. Chem., Int. Ed</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2010</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49</a:t>
            </a:r>
            <a:r>
              <a:rPr lang="en-US" sz="1200" b="0" i="0" u="none" strike="noStrike" kern="1200" spc="0" dirty="0" smtClean="0">
                <a:ln>
                  <a:noFill/>
                </a:ln>
                <a:solidFill>
                  <a:srgbClr val="000000"/>
                </a:solidFill>
                <a:latin typeface="Calibri" pitchFamily="18"/>
                <a:ea typeface="Microsoft YaHei" pitchFamily="2"/>
                <a:cs typeface="Mangal" pitchFamily="2"/>
              </a:rPr>
              <a:t>, 2410.</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76200" y="1066322"/>
            <a:ext cx="4122901" cy="1873301"/>
          </a:xfrm>
          <a:prstGeom prst="rect">
            <a:avLst/>
          </a:prstGeom>
        </p:spPr>
      </p:pic>
      <p:pic>
        <p:nvPicPr>
          <p:cNvPr id="7" name="Picture 6"/>
          <p:cNvPicPr>
            <a:picLocks noChangeAspect="1"/>
          </p:cNvPicPr>
          <p:nvPr/>
        </p:nvPicPr>
        <p:blipFill>
          <a:blip r:embed="rId5"/>
          <a:stretch>
            <a:fillRect/>
          </a:stretch>
        </p:blipFill>
        <p:spPr>
          <a:xfrm>
            <a:off x="533400" y="1218600"/>
            <a:ext cx="3865219" cy="2659800"/>
          </a:xfrm>
          <a:prstGeom prst="rect">
            <a:avLst/>
          </a:prstGeom>
        </p:spPr>
      </p:pic>
      <p:sp>
        <p:nvSpPr>
          <p:cNvPr id="8" name="TextBox 7"/>
          <p:cNvSpPr txBox="1"/>
          <p:nvPr/>
        </p:nvSpPr>
        <p:spPr>
          <a:xfrm>
            <a:off x="1090360" y="1038851"/>
            <a:ext cx="228600" cy="369332"/>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6"/>
          <a:stretch>
            <a:fillRect/>
          </a:stretch>
        </p:blipFill>
        <p:spPr>
          <a:xfrm>
            <a:off x="76200" y="3921160"/>
            <a:ext cx="4810051" cy="2688401"/>
          </a:xfrm>
          <a:prstGeom prst="rect">
            <a:avLst/>
          </a:prstGeom>
        </p:spPr>
      </p:pic>
      <p:pic>
        <p:nvPicPr>
          <p:cNvPr id="11" name="Picture 10"/>
          <p:cNvPicPr>
            <a:picLocks noChangeAspect="1"/>
          </p:cNvPicPr>
          <p:nvPr/>
        </p:nvPicPr>
        <p:blipFill>
          <a:blip r:embed="rId7"/>
          <a:stretch>
            <a:fillRect/>
          </a:stretch>
        </p:blipFill>
        <p:spPr>
          <a:xfrm>
            <a:off x="691772" y="3086429"/>
            <a:ext cx="3578906" cy="1372800"/>
          </a:xfrm>
          <a:prstGeom prst="rect">
            <a:avLst/>
          </a:prstGeom>
        </p:spPr>
      </p:pic>
      <p:pic>
        <p:nvPicPr>
          <p:cNvPr id="12" name="Picture 11"/>
          <p:cNvPicPr>
            <a:picLocks noChangeAspect="1"/>
          </p:cNvPicPr>
          <p:nvPr/>
        </p:nvPicPr>
        <p:blipFill>
          <a:blip r:embed="rId8"/>
          <a:stretch>
            <a:fillRect/>
          </a:stretch>
        </p:blipFill>
        <p:spPr>
          <a:xfrm>
            <a:off x="457200" y="2056450"/>
            <a:ext cx="3550275" cy="3810950"/>
          </a:xfrm>
          <a:prstGeom prst="rect">
            <a:avLst/>
          </a:prstGeom>
        </p:spPr>
      </p:pic>
      <p:pic>
        <p:nvPicPr>
          <p:cNvPr id="13" name="Picture 12"/>
          <p:cNvPicPr>
            <a:picLocks noChangeAspect="1"/>
          </p:cNvPicPr>
          <p:nvPr/>
        </p:nvPicPr>
        <p:blipFill>
          <a:blip r:embed="rId9"/>
          <a:stretch>
            <a:fillRect/>
          </a:stretch>
        </p:blipFill>
        <p:spPr>
          <a:xfrm>
            <a:off x="4299779" y="2063400"/>
            <a:ext cx="4810051" cy="4032600"/>
          </a:xfrm>
          <a:prstGeom prst="rect">
            <a:avLst/>
          </a:prstGeom>
        </p:spPr>
      </p:pic>
    </p:spTree>
    <p:extLst>
      <p:ext uri="{BB962C8B-B14F-4D97-AF65-F5344CB8AC3E}">
        <p14:creationId xmlns:p14="http://schemas.microsoft.com/office/powerpoint/2010/main" val="37978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Bimetallic </a:t>
            </a:r>
            <a:r>
              <a:rPr lang="en-US" sz="4000" dirty="0" err="1" smtClean="0">
                <a:latin typeface="Perpetua" pitchFamily="18"/>
              </a:rPr>
              <a:t>Salen</a:t>
            </a:r>
            <a:r>
              <a:rPr lang="en-US" sz="4000" dirty="0" smtClean="0">
                <a:latin typeface="Perpetua" pitchFamily="18"/>
              </a:rPr>
              <a:t> Complexes (I)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5867400"/>
            <a:ext cx="9143640" cy="17817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	</a:t>
            </a:r>
            <a:r>
              <a:rPr lang="en-US" sz="1200" dirty="0" smtClean="0">
                <a:solidFill>
                  <a:srgbClr val="000000"/>
                </a:solidFill>
                <a:latin typeface="Calibri" pitchFamily="18"/>
                <a:ea typeface="Microsoft YaHei" pitchFamily="2"/>
                <a:cs typeface="Mangal" pitchFamily="2"/>
              </a:rPr>
              <a:t>Keller, F.; </a:t>
            </a:r>
            <a:r>
              <a:rPr lang="en-US" sz="1200" dirty="0" err="1" smtClean="0">
                <a:solidFill>
                  <a:srgbClr val="000000"/>
                </a:solidFill>
                <a:latin typeface="Calibri" pitchFamily="18"/>
                <a:ea typeface="Microsoft YaHei" pitchFamily="2"/>
                <a:cs typeface="Mangal" pitchFamily="2"/>
              </a:rPr>
              <a:t>Rippert</a:t>
            </a:r>
            <a:r>
              <a:rPr lang="en-US" sz="1200" dirty="0" smtClean="0">
                <a:solidFill>
                  <a:srgbClr val="000000"/>
                </a:solidFill>
                <a:latin typeface="Calibri" pitchFamily="18"/>
                <a:ea typeface="Microsoft YaHei" pitchFamily="2"/>
                <a:cs typeface="Mangal" pitchFamily="2"/>
              </a:rPr>
              <a:t>, A. J. </a:t>
            </a:r>
            <a:r>
              <a:rPr lang="en-US" sz="1200" i="1" dirty="0" err="1" smtClean="0">
                <a:solidFill>
                  <a:srgbClr val="000000"/>
                </a:solidFill>
                <a:latin typeface="Calibri" pitchFamily="18"/>
                <a:ea typeface="Microsoft YaHei" pitchFamily="2"/>
                <a:cs typeface="Mangal" pitchFamily="2"/>
              </a:rPr>
              <a:t>Helv</a:t>
            </a:r>
            <a:r>
              <a:rPr lang="en-US" sz="1200" i="1" dirty="0" smtClean="0">
                <a:solidFill>
                  <a:srgbClr val="000000"/>
                </a:solidFill>
                <a:latin typeface="Calibri" pitchFamily="18"/>
                <a:ea typeface="Microsoft YaHei" pitchFamily="2"/>
                <a:cs typeface="Mangal" pitchFamily="2"/>
              </a:rPr>
              <a:t>. </a:t>
            </a:r>
            <a:r>
              <a:rPr lang="en-US" sz="1200" i="1" dirty="0" err="1" smtClean="0">
                <a:solidFill>
                  <a:srgbClr val="000000"/>
                </a:solidFill>
                <a:latin typeface="Calibri" pitchFamily="18"/>
                <a:ea typeface="Microsoft YaHei" pitchFamily="2"/>
                <a:cs typeface="Mangal" pitchFamily="2"/>
              </a:rPr>
              <a:t>Chim</a:t>
            </a:r>
            <a:r>
              <a:rPr lang="en-US" sz="1200" i="1" dirty="0" smtClean="0">
                <a:solidFill>
                  <a:srgbClr val="000000"/>
                </a:solidFill>
                <a:latin typeface="Calibri" pitchFamily="18"/>
                <a:ea typeface="Microsoft YaHei" pitchFamily="2"/>
                <a:cs typeface="Mangal" pitchFamily="2"/>
              </a:rPr>
              <a:t>. </a:t>
            </a:r>
            <a:r>
              <a:rPr lang="en-US" sz="1200" i="1" dirty="0" err="1" smtClean="0">
                <a:solidFill>
                  <a:srgbClr val="000000"/>
                </a:solidFill>
                <a:latin typeface="Calibri" pitchFamily="18"/>
                <a:ea typeface="Microsoft YaHei" pitchFamily="2"/>
                <a:cs typeface="Mangal" pitchFamily="2"/>
              </a:rPr>
              <a:t>Acta</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1999</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82</a:t>
            </a:r>
            <a:r>
              <a:rPr lang="en-US" sz="1200" dirty="0" smtClean="0">
                <a:solidFill>
                  <a:srgbClr val="000000"/>
                </a:solidFill>
                <a:latin typeface="Calibri" pitchFamily="18"/>
                <a:ea typeface="Microsoft YaHei" pitchFamily="2"/>
                <a:cs typeface="Mangal" pitchFamily="2"/>
              </a:rPr>
              <a:t>, 125.</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DiMauro</a:t>
            </a:r>
            <a:r>
              <a:rPr lang="en-US" sz="1200" dirty="0" smtClean="0">
                <a:solidFill>
                  <a:srgbClr val="000000"/>
                </a:solidFill>
                <a:latin typeface="Calibri" pitchFamily="18"/>
                <a:ea typeface="Microsoft YaHei" pitchFamily="2"/>
                <a:cs typeface="Mangal" pitchFamily="2"/>
              </a:rPr>
              <a:t>, E. F&gt;; Kozlowski, M. C. </a:t>
            </a:r>
            <a:r>
              <a:rPr lang="en-US" sz="1200" i="1" dirty="0" smtClean="0">
                <a:solidFill>
                  <a:srgbClr val="000000"/>
                </a:solidFill>
                <a:latin typeface="Calibri" pitchFamily="18"/>
                <a:ea typeface="Microsoft YaHei" pitchFamily="2"/>
                <a:cs typeface="Mangal" pitchFamily="2"/>
              </a:rPr>
              <a:t>Org. Lett.</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2001</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3</a:t>
            </a:r>
            <a:r>
              <a:rPr lang="en-US" sz="1200" dirty="0" smtClean="0">
                <a:solidFill>
                  <a:srgbClr val="000000"/>
                </a:solidFill>
                <a:latin typeface="Calibri" pitchFamily="18"/>
                <a:ea typeface="Microsoft YaHei" pitchFamily="2"/>
                <a:cs typeface="Mangal" pitchFamily="2"/>
              </a:rPr>
              <a:t>, 1641.</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Chen, Z.; </a:t>
            </a:r>
            <a:r>
              <a:rPr lang="en-US" sz="1200" dirty="0" err="1" smtClean="0">
                <a:solidFill>
                  <a:srgbClr val="000000"/>
                </a:solidFill>
                <a:latin typeface="Calibri" pitchFamily="18"/>
                <a:ea typeface="Microsoft YaHei" pitchFamily="2"/>
                <a:cs typeface="Mangal" pitchFamily="2"/>
              </a:rPr>
              <a:t>Furutachi</a:t>
            </a:r>
            <a:r>
              <a:rPr lang="en-US" sz="1200" dirty="0" smtClean="0">
                <a:solidFill>
                  <a:srgbClr val="000000"/>
                </a:solidFill>
                <a:latin typeface="Calibri" pitchFamily="18"/>
                <a:ea typeface="Microsoft YaHei" pitchFamily="2"/>
                <a:cs typeface="Mangal" pitchFamily="2"/>
              </a:rPr>
              <a:t>, M.; Kato, Y.; Matsunaga, S.;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2008</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130</a:t>
            </a:r>
            <a:r>
              <a:rPr lang="en-US" sz="1200" dirty="0" smtClean="0">
                <a:solidFill>
                  <a:srgbClr val="000000"/>
                </a:solidFill>
                <a:latin typeface="Calibri" pitchFamily="18"/>
                <a:ea typeface="Microsoft YaHei" pitchFamily="2"/>
                <a:cs typeface="Mangal" pitchFamily="2"/>
              </a:rPr>
              <a:t>, 2170.</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Handa</a:t>
            </a:r>
            <a:r>
              <a:rPr lang="en-US" sz="1200" dirty="0" smtClean="0">
                <a:solidFill>
                  <a:srgbClr val="000000"/>
                </a:solidFill>
                <a:latin typeface="Calibri" pitchFamily="18"/>
                <a:ea typeface="Microsoft YaHei" pitchFamily="2"/>
                <a:cs typeface="Mangal" pitchFamily="2"/>
              </a:rPr>
              <a:t>, S.; </a:t>
            </a:r>
            <a:r>
              <a:rPr lang="en-US" sz="1200" dirty="0" err="1" smtClean="0">
                <a:solidFill>
                  <a:srgbClr val="000000"/>
                </a:solidFill>
                <a:latin typeface="Calibri" pitchFamily="18"/>
                <a:ea typeface="Microsoft YaHei" pitchFamily="2"/>
                <a:cs typeface="Mangal" pitchFamily="2"/>
              </a:rPr>
              <a:t>Gnanadesikan</a:t>
            </a:r>
            <a:r>
              <a:rPr lang="en-US" sz="1200" dirty="0" smtClean="0">
                <a:solidFill>
                  <a:srgbClr val="000000"/>
                </a:solidFill>
                <a:latin typeface="Calibri" pitchFamily="18"/>
                <a:ea typeface="Microsoft YaHei" pitchFamily="2"/>
                <a:cs typeface="Mangal" pitchFamily="2"/>
              </a:rPr>
              <a:t>, V.; Matsunaga, S.; </a:t>
            </a:r>
            <a:r>
              <a:rPr lang="en-US" sz="1200" dirty="0" err="1" smtClean="0">
                <a:solidFill>
                  <a:srgbClr val="000000"/>
                </a:solidFill>
                <a:latin typeface="Calibri" pitchFamily="18"/>
                <a:ea typeface="Microsoft YaHei" pitchFamily="2"/>
                <a:cs typeface="Mangal" pitchFamily="2"/>
              </a:rPr>
              <a:t>Shibasaki</a:t>
            </a:r>
            <a:r>
              <a:rPr lang="en-US" sz="1200" dirty="0" smtClean="0">
                <a:solidFill>
                  <a:srgbClr val="000000"/>
                </a:solidFill>
                <a:latin typeface="Calibri" pitchFamily="18"/>
                <a:ea typeface="Microsoft YaHei" pitchFamily="2"/>
                <a:cs typeface="Mangal" pitchFamily="2"/>
              </a:rPr>
              <a:t>, M.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2007</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129</a:t>
            </a:r>
            <a:r>
              <a:rPr lang="en-US" sz="1200" dirty="0" smtClean="0">
                <a:solidFill>
                  <a:srgbClr val="000000"/>
                </a:solidFill>
                <a:latin typeface="Calibri" pitchFamily="18"/>
                <a:ea typeface="Microsoft YaHei" pitchFamily="2"/>
                <a:cs typeface="Mangal" pitchFamily="2"/>
              </a:rPr>
              <a:t>, 4900.</a:t>
            </a:r>
          </a:p>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152400" y="1064400"/>
            <a:ext cx="3521644" cy="2745600"/>
          </a:xfrm>
          <a:prstGeom prst="rect">
            <a:avLst/>
          </a:prstGeom>
        </p:spPr>
      </p:pic>
      <p:pic>
        <p:nvPicPr>
          <p:cNvPr id="7" name="Picture 6"/>
          <p:cNvPicPr>
            <a:picLocks noChangeAspect="1"/>
          </p:cNvPicPr>
          <p:nvPr/>
        </p:nvPicPr>
        <p:blipFill>
          <a:blip r:embed="rId5"/>
          <a:stretch>
            <a:fillRect/>
          </a:stretch>
        </p:blipFill>
        <p:spPr>
          <a:xfrm>
            <a:off x="3962400" y="1219200"/>
            <a:ext cx="4810051" cy="2302301"/>
          </a:xfrm>
          <a:prstGeom prst="rect">
            <a:avLst/>
          </a:prstGeom>
        </p:spPr>
      </p:pic>
      <p:pic>
        <p:nvPicPr>
          <p:cNvPr id="8" name="Picture 7"/>
          <p:cNvPicPr>
            <a:picLocks noChangeAspect="1"/>
          </p:cNvPicPr>
          <p:nvPr/>
        </p:nvPicPr>
        <p:blipFill>
          <a:blip r:embed="rId6"/>
          <a:stretch>
            <a:fillRect/>
          </a:stretch>
        </p:blipFill>
        <p:spPr>
          <a:xfrm>
            <a:off x="4953000" y="3505200"/>
            <a:ext cx="3521644" cy="2588300"/>
          </a:xfrm>
          <a:prstGeom prst="rect">
            <a:avLst/>
          </a:prstGeom>
        </p:spPr>
      </p:pic>
      <p:pic>
        <p:nvPicPr>
          <p:cNvPr id="9" name="Picture 8"/>
          <p:cNvPicPr>
            <a:picLocks noChangeAspect="1"/>
          </p:cNvPicPr>
          <p:nvPr/>
        </p:nvPicPr>
        <p:blipFill>
          <a:blip r:embed="rId7"/>
          <a:stretch>
            <a:fillRect/>
          </a:stretch>
        </p:blipFill>
        <p:spPr>
          <a:xfrm>
            <a:off x="152400" y="3961281"/>
            <a:ext cx="4609632" cy="1580150"/>
          </a:xfrm>
          <a:prstGeom prst="rect">
            <a:avLst/>
          </a:prstGeom>
        </p:spPr>
      </p:pic>
    </p:spTree>
    <p:extLst>
      <p:ext uri="{BB962C8B-B14F-4D97-AF65-F5344CB8AC3E}">
        <p14:creationId xmlns:p14="http://schemas.microsoft.com/office/powerpoint/2010/main" val="2606510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Bimetallic </a:t>
            </a:r>
            <a:r>
              <a:rPr lang="en-US" sz="4000" dirty="0" err="1">
                <a:latin typeface="Perpetua" pitchFamily="18"/>
              </a:rPr>
              <a:t>Salen</a:t>
            </a:r>
            <a:r>
              <a:rPr lang="en-US" sz="4000" dirty="0">
                <a:latin typeface="Perpetua" pitchFamily="18"/>
              </a:rPr>
              <a:t> Complexes (</a:t>
            </a:r>
            <a:r>
              <a:rPr lang="en-US" sz="4000" dirty="0" smtClean="0">
                <a:latin typeface="Perpetua" pitchFamily="18"/>
              </a:rPr>
              <a:t>II)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Handa</a:t>
            </a:r>
            <a:r>
              <a:rPr lang="en-US" sz="1200" b="0" i="0" u="none" strike="noStrike" kern="1200" spc="0" dirty="0" smtClean="0">
                <a:ln>
                  <a:noFill/>
                </a:ln>
                <a:solidFill>
                  <a:srgbClr val="000000"/>
                </a:solidFill>
                <a:latin typeface="Calibri" pitchFamily="18"/>
                <a:ea typeface="Microsoft YaHei" pitchFamily="2"/>
                <a:cs typeface="Mangal" pitchFamily="2"/>
              </a:rPr>
              <a:t>, S.; </a:t>
            </a:r>
            <a:r>
              <a:rPr lang="en-US" sz="1200" b="0" i="0" u="none" strike="noStrike" kern="1200" spc="0" dirty="0" err="1" smtClean="0">
                <a:ln>
                  <a:noFill/>
                </a:ln>
                <a:solidFill>
                  <a:srgbClr val="000000"/>
                </a:solidFill>
                <a:latin typeface="Calibri" pitchFamily="18"/>
                <a:ea typeface="Microsoft YaHei" pitchFamily="2"/>
                <a:cs typeface="Mangal" pitchFamily="2"/>
              </a:rPr>
              <a:t>Nagawa</a:t>
            </a:r>
            <a:r>
              <a:rPr lang="en-US" sz="1200" b="0" i="0" u="none" strike="noStrike" kern="1200" spc="0" dirty="0" smtClean="0">
                <a:ln>
                  <a:noFill/>
                </a:ln>
                <a:solidFill>
                  <a:srgbClr val="000000"/>
                </a:solidFill>
                <a:latin typeface="Calibri" pitchFamily="18"/>
                <a:ea typeface="Microsoft YaHei" pitchFamily="2"/>
                <a:cs typeface="Mangal" pitchFamily="2"/>
              </a:rPr>
              <a:t>, K.; </a:t>
            </a:r>
            <a:r>
              <a:rPr lang="en-US" sz="1200" b="0" i="0" u="none" strike="noStrike" kern="1200" spc="0" dirty="0" err="1" smtClean="0">
                <a:ln>
                  <a:noFill/>
                </a:ln>
                <a:solidFill>
                  <a:srgbClr val="000000"/>
                </a:solidFill>
                <a:latin typeface="Calibri" pitchFamily="18"/>
                <a:ea typeface="Microsoft YaHei" pitchFamily="2"/>
                <a:cs typeface="Mangal" pitchFamily="2"/>
              </a:rPr>
              <a:t>Sohtome</a:t>
            </a:r>
            <a:r>
              <a:rPr lang="en-US" sz="1200" b="0" i="0" u="none" strike="noStrike" kern="1200" spc="0" dirty="0" smtClean="0">
                <a:ln>
                  <a:noFill/>
                </a:ln>
                <a:solidFill>
                  <a:srgbClr val="000000"/>
                </a:solidFill>
                <a:latin typeface="Calibri" pitchFamily="18"/>
                <a:ea typeface="Microsoft YaHei" pitchFamily="2"/>
                <a:cs typeface="Mangal" pitchFamily="2"/>
              </a:rPr>
              <a:t>, Y.; Matsunaga, S.; </a:t>
            </a:r>
            <a:r>
              <a:rPr lang="en-US" sz="1200" b="0" i="0" u="none" strike="noStrike" kern="1200" spc="0" dirty="0" err="1" smtClean="0">
                <a:ln>
                  <a:noFill/>
                </a:ln>
                <a:solidFill>
                  <a:srgbClr val="000000"/>
                </a:solidFill>
                <a:latin typeface="Calibri" pitchFamily="18"/>
                <a:ea typeface="Microsoft YaHei" pitchFamily="2"/>
                <a:cs typeface="Mangal" pitchFamily="2"/>
              </a:rPr>
              <a:t>Shibasaki</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err="1" smtClean="0">
                <a:ln>
                  <a:noFill/>
                </a:ln>
                <a:solidFill>
                  <a:srgbClr val="000000"/>
                </a:solidFill>
                <a:latin typeface="Calibri" pitchFamily="18"/>
                <a:ea typeface="Microsoft YaHei" pitchFamily="2"/>
                <a:cs typeface="Mangal" pitchFamily="2"/>
              </a:rPr>
              <a:t>Angew</a:t>
            </a:r>
            <a:r>
              <a:rPr lang="en-US" sz="1200" b="0" i="1" u="none" strike="noStrike" kern="1200" spc="0" dirty="0" smtClean="0">
                <a:ln>
                  <a:noFill/>
                </a:ln>
                <a:solidFill>
                  <a:srgbClr val="000000"/>
                </a:solidFill>
                <a:latin typeface="Calibri" pitchFamily="18"/>
                <a:ea typeface="Microsoft YaHei" pitchFamily="2"/>
                <a:cs typeface="Mangal" pitchFamily="2"/>
              </a:rPr>
              <a:t>. Chem., Int. Ed.</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2008</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47</a:t>
            </a:r>
            <a:r>
              <a:rPr lang="en-US" sz="1200" b="0" i="0" u="none" strike="noStrike" kern="1200" spc="0" dirty="0" smtClean="0">
                <a:ln>
                  <a:noFill/>
                </a:ln>
                <a:solidFill>
                  <a:srgbClr val="000000"/>
                </a:solidFill>
                <a:latin typeface="Calibri" pitchFamily="18"/>
                <a:ea typeface="Microsoft YaHei" pitchFamily="2"/>
                <a:cs typeface="Mangal" pitchFamily="2"/>
              </a:rPr>
              <a:t>, 3230.</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4257749" y="1776760"/>
            <a:ext cx="4810051" cy="4261400"/>
          </a:xfrm>
          <a:prstGeom prst="rect">
            <a:avLst/>
          </a:prstGeom>
        </p:spPr>
      </p:pic>
      <p:pic>
        <p:nvPicPr>
          <p:cNvPr id="8" name="Picture 7"/>
          <p:cNvPicPr>
            <a:picLocks noChangeAspect="1"/>
          </p:cNvPicPr>
          <p:nvPr/>
        </p:nvPicPr>
        <p:blipFill>
          <a:blip r:embed="rId5"/>
          <a:stretch>
            <a:fillRect/>
          </a:stretch>
        </p:blipFill>
        <p:spPr>
          <a:xfrm>
            <a:off x="1253268" y="1653253"/>
            <a:ext cx="6900132" cy="4418700"/>
          </a:xfrm>
          <a:prstGeom prst="rect">
            <a:avLst/>
          </a:prstGeom>
        </p:spPr>
      </p:pic>
      <p:pic>
        <p:nvPicPr>
          <p:cNvPr id="5" name="Picture 4"/>
          <p:cNvPicPr>
            <a:picLocks noChangeAspect="1"/>
          </p:cNvPicPr>
          <p:nvPr/>
        </p:nvPicPr>
        <p:blipFill>
          <a:blip r:embed="rId6"/>
          <a:stretch>
            <a:fillRect/>
          </a:stretch>
        </p:blipFill>
        <p:spPr>
          <a:xfrm>
            <a:off x="35522" y="1066321"/>
            <a:ext cx="4523738" cy="1594450"/>
          </a:xfrm>
          <a:prstGeom prst="rect">
            <a:avLst/>
          </a:prstGeom>
        </p:spPr>
      </p:pic>
    </p:spTree>
    <p:extLst>
      <p:ext uri="{BB962C8B-B14F-4D97-AF65-F5344CB8AC3E}">
        <p14:creationId xmlns:p14="http://schemas.microsoft.com/office/powerpoint/2010/main" val="65033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Bimetallic Catalysis for BINOL Synthesis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Gao, J.; </a:t>
            </a:r>
            <a:r>
              <a:rPr lang="en-US" sz="1200" b="0" i="0" u="none" strike="noStrike" kern="1200" spc="0" dirty="0" err="1" smtClean="0">
                <a:ln>
                  <a:noFill/>
                </a:ln>
                <a:solidFill>
                  <a:srgbClr val="000000"/>
                </a:solidFill>
                <a:latin typeface="Calibri" pitchFamily="18"/>
                <a:ea typeface="Microsoft YaHei" pitchFamily="2"/>
                <a:cs typeface="Mangal" pitchFamily="2"/>
              </a:rPr>
              <a:t>Reibenspies</a:t>
            </a:r>
            <a:r>
              <a:rPr lang="en-US" sz="1200" b="0" i="0" u="none" strike="noStrike" kern="1200" spc="0" dirty="0" smtClean="0">
                <a:ln>
                  <a:noFill/>
                </a:ln>
                <a:solidFill>
                  <a:srgbClr val="000000"/>
                </a:solidFill>
                <a:latin typeface="Calibri" pitchFamily="18"/>
                <a:ea typeface="Microsoft YaHei" pitchFamily="2"/>
                <a:cs typeface="Mangal" pitchFamily="2"/>
              </a:rPr>
              <a:t>, J. H.; Martell, A. E. </a:t>
            </a:r>
            <a:r>
              <a:rPr lang="en-US" sz="1200" b="0" i="1" u="none" strike="noStrike" kern="1200" spc="0" dirty="0" err="1" smtClean="0">
                <a:ln>
                  <a:noFill/>
                </a:ln>
                <a:solidFill>
                  <a:srgbClr val="000000"/>
                </a:solidFill>
                <a:latin typeface="Calibri" pitchFamily="18"/>
                <a:ea typeface="Microsoft YaHei" pitchFamily="2"/>
                <a:cs typeface="Mangal" pitchFamily="2"/>
              </a:rPr>
              <a:t>Angew</a:t>
            </a:r>
            <a:r>
              <a:rPr lang="en-US" sz="1200" b="0" i="1" u="none" strike="noStrike" kern="1200" spc="0" dirty="0" smtClean="0">
                <a:ln>
                  <a:noFill/>
                </a:ln>
                <a:solidFill>
                  <a:srgbClr val="000000"/>
                </a:solidFill>
                <a:latin typeface="Calibri" pitchFamily="18"/>
                <a:ea typeface="Microsoft YaHei" pitchFamily="2"/>
                <a:cs typeface="Mangal" pitchFamily="2"/>
              </a:rPr>
              <a:t>. Chem., </a:t>
            </a:r>
            <a:r>
              <a:rPr lang="en-US" sz="1200" b="0" i="1" u="none" strike="noStrike" kern="1200" spc="0" dirty="0" err="1" smtClean="0">
                <a:ln>
                  <a:noFill/>
                </a:ln>
                <a:solidFill>
                  <a:srgbClr val="000000"/>
                </a:solidFill>
                <a:latin typeface="Calibri" pitchFamily="18"/>
                <a:ea typeface="Microsoft YaHei" pitchFamily="2"/>
                <a:cs typeface="Mangal" pitchFamily="2"/>
              </a:rPr>
              <a:t>Int</a:t>
            </a:r>
            <a:r>
              <a:rPr lang="en-US" sz="1200" b="0" i="1" u="none" strike="noStrike" kern="1200" spc="0" dirty="0" smtClean="0">
                <a:ln>
                  <a:noFill/>
                </a:ln>
                <a:solidFill>
                  <a:srgbClr val="000000"/>
                </a:solidFill>
                <a:latin typeface="Calibri" pitchFamily="18"/>
                <a:ea typeface="Microsoft YaHei" pitchFamily="2"/>
                <a:cs typeface="Mangal" pitchFamily="2"/>
              </a:rPr>
              <a:t> Ed</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2003</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42</a:t>
            </a:r>
            <a:r>
              <a:rPr lang="en-US" sz="1200" b="0" i="0" u="none" strike="noStrike" kern="1200" spc="0" dirty="0" smtClean="0">
                <a:ln>
                  <a:noFill/>
                </a:ln>
                <a:solidFill>
                  <a:srgbClr val="000000"/>
                </a:solidFill>
                <a:latin typeface="Calibri" pitchFamily="18"/>
                <a:ea typeface="Microsoft YaHei" pitchFamily="2"/>
                <a:cs typeface="Mangal" pitchFamily="2"/>
              </a:rPr>
              <a:t>, 6008.</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graphicFrame>
        <p:nvGraphicFramePr>
          <p:cNvPr id="5" name="Object 4"/>
          <p:cNvGraphicFramePr>
            <a:graphicFrameLocks noChangeAspect="1"/>
          </p:cNvGraphicFramePr>
          <p:nvPr>
            <p:extLst>
              <p:ext uri="{D42A27DB-BD31-4B8C-83A1-F6EECF244321}">
                <p14:modId xmlns:p14="http://schemas.microsoft.com/office/powerpoint/2010/main" val="2882432338"/>
              </p:ext>
            </p:extLst>
          </p:nvPr>
        </p:nvGraphicFramePr>
        <p:xfrm>
          <a:off x="0" y="1218600"/>
          <a:ext cx="2715714" cy="1501506"/>
        </p:xfrm>
        <a:graphic>
          <a:graphicData uri="http://schemas.openxmlformats.org/presentationml/2006/ole">
            <mc:AlternateContent xmlns:mc="http://schemas.openxmlformats.org/markup-compatibility/2006">
              <mc:Choice xmlns:v="urn:schemas-microsoft-com:vml" Requires="v">
                <p:oleObj spid="_x0000_s6198" name="CS ChemDraw Drawing" r:id="rId5" imgW="3620952" imgH="2002008" progId="ChemDraw.Document.6.0">
                  <p:embed/>
                </p:oleObj>
              </mc:Choice>
              <mc:Fallback>
                <p:oleObj name="CS ChemDraw Drawing" r:id="rId5" imgW="3620952" imgH="2002008" progId="ChemDraw.Document.6.0">
                  <p:embed/>
                  <p:pic>
                    <p:nvPicPr>
                      <p:cNvPr id="0" name=""/>
                      <p:cNvPicPr/>
                      <p:nvPr/>
                    </p:nvPicPr>
                    <p:blipFill>
                      <a:blip r:embed="rId6"/>
                      <a:stretch>
                        <a:fillRect/>
                      </a:stretch>
                    </p:blipFill>
                    <p:spPr>
                      <a:xfrm>
                        <a:off x="0" y="1218600"/>
                        <a:ext cx="2715714" cy="150150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28874565"/>
              </p:ext>
            </p:extLst>
          </p:nvPr>
        </p:nvGraphicFramePr>
        <p:xfrm>
          <a:off x="2778949" y="1241278"/>
          <a:ext cx="2478851" cy="1490177"/>
        </p:xfrm>
        <a:graphic>
          <a:graphicData uri="http://schemas.openxmlformats.org/presentationml/2006/ole">
            <mc:AlternateContent xmlns:mc="http://schemas.openxmlformats.org/markup-compatibility/2006">
              <mc:Choice xmlns:v="urn:schemas-microsoft-com:vml" Requires="v">
                <p:oleObj spid="_x0000_s6199" name="CS ChemDraw Drawing" r:id="rId7" imgW="3305134" imgH="1986902" progId="ChemDraw.Document.6.0">
                  <p:embed/>
                </p:oleObj>
              </mc:Choice>
              <mc:Fallback>
                <p:oleObj name="CS ChemDraw Drawing" r:id="rId7" imgW="3305134" imgH="1986902" progId="ChemDraw.Document.6.0">
                  <p:embed/>
                  <p:pic>
                    <p:nvPicPr>
                      <p:cNvPr id="0" name=""/>
                      <p:cNvPicPr/>
                      <p:nvPr/>
                    </p:nvPicPr>
                    <p:blipFill>
                      <a:blip r:embed="rId8"/>
                      <a:stretch>
                        <a:fillRect/>
                      </a:stretch>
                    </p:blipFill>
                    <p:spPr>
                      <a:xfrm>
                        <a:off x="2778949" y="1241278"/>
                        <a:ext cx="2478851" cy="1490177"/>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5282119" y="1272770"/>
            <a:ext cx="3772454" cy="5140755"/>
          </a:xfrm>
          <a:prstGeom prst="rect">
            <a:avLst/>
          </a:prstGeom>
        </p:spPr>
      </p:pic>
      <p:pic>
        <p:nvPicPr>
          <p:cNvPr id="9" name="Picture 8"/>
          <p:cNvPicPr>
            <a:picLocks noChangeAspect="1"/>
          </p:cNvPicPr>
          <p:nvPr/>
        </p:nvPicPr>
        <p:blipFill>
          <a:blip r:embed="rId10"/>
          <a:stretch>
            <a:fillRect/>
          </a:stretch>
        </p:blipFill>
        <p:spPr>
          <a:xfrm>
            <a:off x="250350" y="2830093"/>
            <a:ext cx="4781420" cy="3789500"/>
          </a:xfrm>
          <a:prstGeom prst="rect">
            <a:avLst/>
          </a:prstGeom>
        </p:spPr>
      </p:pic>
    </p:spTree>
    <p:extLst>
      <p:ext uri="{BB962C8B-B14F-4D97-AF65-F5344CB8AC3E}">
        <p14:creationId xmlns:p14="http://schemas.microsoft.com/office/powerpoint/2010/main" val="2905471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Strategies for Bimetallic Catalysis</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Clr>
                <a:srgbClr val="E46C0A"/>
              </a:buClr>
              <a:buFont typeface="Arial" pitchFamily="32"/>
              <a:buChar char="•"/>
            </a:pPr>
            <a:r>
              <a:rPr lang="en-US" sz="2000" dirty="0" smtClean="0">
                <a:latin typeface="Agency FB" pitchFamily="34"/>
              </a:rPr>
              <a:t>There are numerous intramolecular and intermolecular methods to achieve bi-metallic catalysis:</a:t>
            </a: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86000"/>
            <a:ext cx="6516424"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Bimetallic </a:t>
            </a:r>
            <a:r>
              <a:rPr lang="en-US" sz="4000" dirty="0" err="1" smtClean="0">
                <a:latin typeface="Perpetua" pitchFamily="18"/>
              </a:rPr>
              <a:t>Hetereogeneous</a:t>
            </a:r>
            <a:r>
              <a:rPr lang="en-US" sz="4000" dirty="0" smtClean="0">
                <a:latin typeface="Perpetua" pitchFamily="18"/>
              </a:rPr>
              <a:t> Catalyst</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203505"/>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a:buNone/>
            </a:pPr>
            <a:r>
              <a:rPr lang="en-US" sz="1200" dirty="0">
                <a:solidFill>
                  <a:srgbClr val="000000"/>
                </a:solidFill>
                <a:latin typeface="Calibri" pitchFamily="18"/>
                <a:ea typeface="Microsoft YaHei" pitchFamily="2"/>
                <a:cs typeface="Mangal" pitchFamily="2"/>
              </a:rPr>
              <a:t>Park, J. Hong, S.  </a:t>
            </a:r>
            <a:r>
              <a:rPr lang="en-US" sz="1200" i="1" dirty="0">
                <a:solidFill>
                  <a:srgbClr val="000000"/>
                </a:solidFill>
                <a:latin typeface="Calibri" pitchFamily="18"/>
                <a:ea typeface="Microsoft YaHei" pitchFamily="2"/>
                <a:cs typeface="Mangal" pitchFamily="2"/>
              </a:rPr>
              <a:t>Chem. Soc. Rev.</a:t>
            </a:r>
            <a:r>
              <a:rPr lang="en-US" sz="1200" dirty="0">
                <a:solidFill>
                  <a:srgbClr val="000000"/>
                </a:solidFill>
                <a:latin typeface="Calibri" pitchFamily="18"/>
                <a:ea typeface="Microsoft YaHei" pitchFamily="2"/>
                <a:cs typeface="Mangal" pitchFamily="2"/>
              </a:rPr>
              <a:t>, </a:t>
            </a:r>
            <a:r>
              <a:rPr lang="en-US" sz="1200" b="1" dirty="0">
                <a:solidFill>
                  <a:srgbClr val="000000"/>
                </a:solidFill>
                <a:latin typeface="Calibri" pitchFamily="18"/>
                <a:ea typeface="Microsoft YaHei" pitchFamily="2"/>
                <a:cs typeface="Mangal" pitchFamily="2"/>
              </a:rPr>
              <a:t>2012</a:t>
            </a:r>
            <a:r>
              <a:rPr lang="en-US" sz="1200" dirty="0">
                <a:solidFill>
                  <a:srgbClr val="000000"/>
                </a:solidFill>
                <a:latin typeface="Calibri" pitchFamily="18"/>
                <a:ea typeface="Microsoft YaHei" pitchFamily="2"/>
                <a:cs typeface="Mangal" pitchFamily="2"/>
              </a:rPr>
              <a:t>, </a:t>
            </a:r>
            <a:r>
              <a:rPr lang="en-US" sz="1200" i="1" dirty="0">
                <a:solidFill>
                  <a:srgbClr val="000000"/>
                </a:solidFill>
                <a:latin typeface="Calibri" pitchFamily="18"/>
                <a:ea typeface="Microsoft YaHei" pitchFamily="2"/>
                <a:cs typeface="Mangal" pitchFamily="2"/>
              </a:rPr>
              <a:t>41</a:t>
            </a:r>
            <a:r>
              <a:rPr lang="en-US" sz="1200" dirty="0">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Nitabaru</a:t>
            </a:r>
            <a:r>
              <a:rPr lang="en-US" sz="1200" b="0" i="0" u="none" strike="noStrike" kern="1200" spc="0" dirty="0" smtClean="0">
                <a:ln>
                  <a:noFill/>
                </a:ln>
                <a:solidFill>
                  <a:srgbClr val="000000"/>
                </a:solidFill>
                <a:latin typeface="Calibri" pitchFamily="18"/>
                <a:ea typeface="Microsoft YaHei" pitchFamily="2"/>
                <a:cs typeface="Mangal" pitchFamily="2"/>
              </a:rPr>
              <a:t>, T.; </a:t>
            </a:r>
            <a:r>
              <a:rPr lang="en-US" sz="1200" b="0" i="0" u="none" strike="noStrike" kern="1200" spc="0" dirty="0" err="1" smtClean="0">
                <a:ln>
                  <a:noFill/>
                </a:ln>
                <a:solidFill>
                  <a:srgbClr val="000000"/>
                </a:solidFill>
                <a:latin typeface="Calibri" pitchFamily="18"/>
                <a:ea typeface="Microsoft YaHei" pitchFamily="2"/>
                <a:cs typeface="Mangal" pitchFamily="2"/>
              </a:rPr>
              <a:t>Kumagai</a:t>
            </a:r>
            <a:r>
              <a:rPr lang="en-US" sz="1200" b="0" i="0" u="none" strike="noStrike" kern="1200" spc="0" dirty="0" smtClean="0">
                <a:ln>
                  <a:noFill/>
                </a:ln>
                <a:solidFill>
                  <a:srgbClr val="000000"/>
                </a:solidFill>
                <a:latin typeface="Calibri" pitchFamily="18"/>
                <a:ea typeface="Microsoft YaHei" pitchFamily="2"/>
                <a:cs typeface="Mangal" pitchFamily="2"/>
              </a:rPr>
              <a:t>, N.; </a:t>
            </a:r>
            <a:r>
              <a:rPr lang="en-US" sz="1200" b="0" i="0" u="none" strike="noStrike" kern="1200" spc="0" dirty="0" err="1" smtClean="0">
                <a:ln>
                  <a:noFill/>
                </a:ln>
                <a:solidFill>
                  <a:srgbClr val="000000"/>
                </a:solidFill>
                <a:latin typeface="Calibri" pitchFamily="18"/>
                <a:ea typeface="Microsoft YaHei" pitchFamily="2"/>
                <a:cs typeface="Mangal" pitchFamily="2"/>
              </a:rPr>
              <a:t>Shibasaki</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smtClean="0">
                <a:ln>
                  <a:noFill/>
                </a:ln>
                <a:solidFill>
                  <a:srgbClr val="000000"/>
                </a:solidFill>
                <a:latin typeface="Calibri" pitchFamily="18"/>
                <a:ea typeface="Microsoft YaHei" pitchFamily="2"/>
                <a:cs typeface="Mangal" pitchFamily="2"/>
              </a:rPr>
              <a:t>Tetrahedron Lett.</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2008</a:t>
            </a:r>
            <a:r>
              <a:rPr lang="en-US" sz="120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49</a:t>
            </a:r>
            <a:r>
              <a:rPr lang="en-US" sz="1200" u="none" strike="noStrike" kern="1200" spc="0" dirty="0" smtClean="0">
                <a:ln>
                  <a:noFill/>
                </a:ln>
                <a:solidFill>
                  <a:srgbClr val="000000"/>
                </a:solidFill>
                <a:latin typeface="Calibri" pitchFamily="18"/>
                <a:ea typeface="Microsoft YaHei" pitchFamily="2"/>
                <a:cs typeface="Mangal" pitchFamily="2"/>
              </a:rPr>
              <a:t>, 272.</a:t>
            </a: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Nitabaru</a:t>
            </a:r>
            <a:r>
              <a:rPr lang="en-US" sz="1200" b="0" i="0" u="none" strike="noStrike" kern="1200" spc="0" dirty="0" smtClean="0">
                <a:ln>
                  <a:noFill/>
                </a:ln>
                <a:solidFill>
                  <a:srgbClr val="000000"/>
                </a:solidFill>
                <a:latin typeface="Calibri" pitchFamily="18"/>
                <a:ea typeface="Microsoft YaHei" pitchFamily="2"/>
                <a:cs typeface="Mangal" pitchFamily="2"/>
              </a:rPr>
              <a:t>, T.; </a:t>
            </a:r>
            <a:r>
              <a:rPr lang="en-US" sz="1200" b="0" i="0" u="none" strike="noStrike" kern="1200" spc="0" dirty="0" err="1" smtClean="0">
                <a:ln>
                  <a:noFill/>
                </a:ln>
                <a:solidFill>
                  <a:srgbClr val="000000"/>
                </a:solidFill>
                <a:latin typeface="Calibri" pitchFamily="18"/>
                <a:ea typeface="Microsoft YaHei" pitchFamily="2"/>
                <a:cs typeface="Mangal" pitchFamily="2"/>
              </a:rPr>
              <a:t>Nojiri</a:t>
            </a:r>
            <a:r>
              <a:rPr lang="en-US" sz="1200" b="0" i="0" u="none" strike="noStrike" kern="1200" spc="0" dirty="0" smtClean="0">
                <a:ln>
                  <a:noFill/>
                </a:ln>
                <a:solidFill>
                  <a:srgbClr val="000000"/>
                </a:solidFill>
                <a:latin typeface="Calibri" pitchFamily="18"/>
                <a:ea typeface="Microsoft YaHei" pitchFamily="2"/>
                <a:cs typeface="Mangal" pitchFamily="2"/>
              </a:rPr>
              <a:t>, A.; Kobayashi, M.; </a:t>
            </a:r>
            <a:r>
              <a:rPr lang="en-US" sz="1200" b="0" i="0" u="none" strike="noStrike" kern="1200" spc="0" dirty="0" err="1" smtClean="0">
                <a:ln>
                  <a:noFill/>
                </a:ln>
                <a:solidFill>
                  <a:srgbClr val="000000"/>
                </a:solidFill>
                <a:latin typeface="Calibri" pitchFamily="18"/>
                <a:ea typeface="Microsoft YaHei" pitchFamily="2"/>
                <a:cs typeface="Mangal" pitchFamily="2"/>
              </a:rPr>
              <a:t>Kumagai</a:t>
            </a:r>
            <a:r>
              <a:rPr lang="en-US" sz="1200" b="0" i="0" u="none" strike="noStrike" kern="1200" spc="0" dirty="0" smtClean="0">
                <a:ln>
                  <a:noFill/>
                </a:ln>
                <a:solidFill>
                  <a:srgbClr val="000000"/>
                </a:solidFill>
                <a:latin typeface="Calibri" pitchFamily="18"/>
                <a:ea typeface="Microsoft YaHei" pitchFamily="2"/>
                <a:cs typeface="Mangal" pitchFamily="2"/>
              </a:rPr>
              <a:t>, N.; </a:t>
            </a:r>
            <a:r>
              <a:rPr lang="en-US" sz="1200" b="0" i="0" u="none" strike="noStrike" kern="1200" spc="0" dirty="0" err="1" smtClean="0">
                <a:ln>
                  <a:noFill/>
                </a:ln>
                <a:solidFill>
                  <a:srgbClr val="000000"/>
                </a:solidFill>
                <a:latin typeface="Calibri" pitchFamily="18"/>
                <a:ea typeface="Microsoft YaHei" pitchFamily="2"/>
                <a:cs typeface="Mangal" pitchFamily="2"/>
              </a:rPr>
              <a:t>Shibasaki</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2009</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131</a:t>
            </a:r>
            <a:r>
              <a:rPr lang="en-US" sz="1200" b="0" i="0" u="none" strike="noStrike" kern="1200" spc="0" dirty="0" smtClean="0">
                <a:ln>
                  <a:noFill/>
                </a:ln>
                <a:solidFill>
                  <a:srgbClr val="000000"/>
                </a:solidFill>
                <a:latin typeface="Calibri" pitchFamily="18"/>
                <a:ea typeface="Microsoft YaHei" pitchFamily="2"/>
                <a:cs typeface="Mangal" pitchFamily="2"/>
              </a:rPr>
              <a:t>, 13860.</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11" name="Picture 10"/>
          <p:cNvPicPr>
            <a:picLocks noChangeAspect="1"/>
          </p:cNvPicPr>
          <p:nvPr/>
        </p:nvPicPr>
        <p:blipFill>
          <a:blip r:embed="rId4"/>
          <a:stretch>
            <a:fillRect/>
          </a:stretch>
        </p:blipFill>
        <p:spPr>
          <a:xfrm>
            <a:off x="0" y="1054648"/>
            <a:ext cx="6241613" cy="2788500"/>
          </a:xfrm>
          <a:prstGeom prst="rect">
            <a:avLst/>
          </a:prstGeom>
        </p:spPr>
      </p:pic>
      <p:pic>
        <p:nvPicPr>
          <p:cNvPr id="12" name="Picture 11"/>
          <p:cNvPicPr>
            <a:picLocks noChangeAspect="1"/>
          </p:cNvPicPr>
          <p:nvPr/>
        </p:nvPicPr>
        <p:blipFill>
          <a:blip r:embed="rId5"/>
          <a:stretch>
            <a:fillRect/>
          </a:stretch>
        </p:blipFill>
        <p:spPr>
          <a:xfrm>
            <a:off x="6319590" y="1218600"/>
            <a:ext cx="2366850" cy="2879067"/>
          </a:xfrm>
          <a:prstGeom prst="rect">
            <a:avLst/>
          </a:prstGeom>
        </p:spPr>
      </p:pic>
      <p:pic>
        <p:nvPicPr>
          <p:cNvPr id="13" name="Picture 12"/>
          <p:cNvPicPr>
            <a:picLocks noChangeAspect="1"/>
          </p:cNvPicPr>
          <p:nvPr/>
        </p:nvPicPr>
        <p:blipFill>
          <a:blip r:embed="rId6"/>
          <a:stretch>
            <a:fillRect/>
          </a:stretch>
        </p:blipFill>
        <p:spPr>
          <a:xfrm>
            <a:off x="3124200" y="3913920"/>
            <a:ext cx="3187613" cy="2502500"/>
          </a:xfrm>
          <a:prstGeom prst="rect">
            <a:avLst/>
          </a:prstGeom>
        </p:spPr>
      </p:pic>
    </p:spTree>
    <p:extLst>
      <p:ext uri="{BB962C8B-B14F-4D97-AF65-F5344CB8AC3E}">
        <p14:creationId xmlns:p14="http://schemas.microsoft.com/office/powerpoint/2010/main" val="1671922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“Robot-like” Bimetallic </a:t>
            </a:r>
            <a:r>
              <a:rPr lang="en-US" sz="4000" dirty="0" err="1" smtClean="0">
                <a:latin typeface="Perpetua" pitchFamily="18"/>
              </a:rPr>
              <a:t>Pd</a:t>
            </a:r>
            <a:r>
              <a:rPr lang="en-US" sz="4000" dirty="0" smtClean="0">
                <a:latin typeface="Perpetua" pitchFamily="18"/>
              </a:rPr>
              <a:t> Catalyst</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Jauntze</a:t>
            </a:r>
            <a:r>
              <a:rPr lang="en-US" sz="1200" dirty="0" smtClean="0">
                <a:solidFill>
                  <a:srgbClr val="000000"/>
                </a:solidFill>
                <a:latin typeface="Calibri" pitchFamily="18"/>
                <a:ea typeface="Microsoft YaHei" pitchFamily="2"/>
                <a:cs typeface="Mangal" pitchFamily="2"/>
              </a:rPr>
              <a:t>, S.; Peters, R.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a:t>
            </a:r>
            <a:r>
              <a:rPr lang="en-US" sz="1200" i="1" dirty="0" err="1" smtClean="0">
                <a:solidFill>
                  <a:srgbClr val="000000"/>
                </a:solidFill>
                <a:latin typeface="Calibri" pitchFamily="18"/>
                <a:ea typeface="Microsoft YaHei" pitchFamily="2"/>
                <a:cs typeface="Mangal" pitchFamily="2"/>
              </a:rPr>
              <a:t>Int</a:t>
            </a:r>
            <a:r>
              <a:rPr lang="en-US" sz="1200" i="1" dirty="0" smtClean="0">
                <a:solidFill>
                  <a:srgbClr val="000000"/>
                </a:solidFill>
                <a:latin typeface="Calibri" pitchFamily="18"/>
                <a:ea typeface="Microsoft YaHei" pitchFamily="2"/>
                <a:cs typeface="Mangal" pitchFamily="2"/>
              </a:rPr>
              <a: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2008</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47</a:t>
            </a:r>
            <a:r>
              <a:rPr lang="en-US" sz="1200" dirty="0" smtClean="0">
                <a:solidFill>
                  <a:srgbClr val="000000"/>
                </a:solidFill>
                <a:latin typeface="Calibri" pitchFamily="18"/>
                <a:ea typeface="Microsoft YaHei" pitchFamily="2"/>
                <a:cs typeface="Mangal" pitchFamily="2"/>
              </a:rPr>
              <a:t>, 9284.</a:t>
            </a: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a:t>
            </a:r>
            <a:r>
              <a:rPr lang="en-US" sz="1200" b="0" i="0" u="none" strike="noStrike" kern="1200" spc="0" dirty="0" smtClean="0">
                <a:ln>
                  <a:noFill/>
                </a:ln>
                <a:solidFill>
                  <a:srgbClr val="000000"/>
                </a:solidFill>
                <a:latin typeface="Calibri" pitchFamily="18"/>
                <a:ea typeface="Microsoft YaHei" pitchFamily="2"/>
                <a:cs typeface="Mangal" pitchFamily="2"/>
              </a:rPr>
              <a:t>,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170" name="Picture 2" descr="Thumbnail image of graphical abst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674" y="2217685"/>
            <a:ext cx="4364292" cy="3098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600200" y="1741671"/>
            <a:ext cx="5764426" cy="3851467"/>
          </a:xfrm>
          <a:prstGeom prst="rect">
            <a:avLst/>
          </a:prstGeom>
        </p:spPr>
      </p:pic>
      <p:pic>
        <p:nvPicPr>
          <p:cNvPr id="7" name="Picture 6"/>
          <p:cNvPicPr>
            <a:picLocks noChangeAspect="1"/>
          </p:cNvPicPr>
          <p:nvPr/>
        </p:nvPicPr>
        <p:blipFill>
          <a:blip r:embed="rId6"/>
          <a:stretch>
            <a:fillRect/>
          </a:stretch>
        </p:blipFill>
        <p:spPr>
          <a:xfrm>
            <a:off x="1397474" y="1066321"/>
            <a:ext cx="6222526" cy="5367267"/>
          </a:xfrm>
          <a:prstGeom prst="rect">
            <a:avLst/>
          </a:prstGeom>
        </p:spPr>
      </p:pic>
    </p:spTree>
    <p:extLst>
      <p:ext uri="{BB962C8B-B14F-4D97-AF65-F5344CB8AC3E}">
        <p14:creationId xmlns:p14="http://schemas.microsoft.com/office/powerpoint/2010/main" val="1648569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Separate Metal Centers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Sawamura</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0" u="none" strike="noStrike" kern="1200" spc="0" dirty="0" err="1" smtClean="0">
                <a:ln>
                  <a:noFill/>
                </a:ln>
                <a:solidFill>
                  <a:srgbClr val="000000"/>
                </a:solidFill>
                <a:latin typeface="Calibri" pitchFamily="18"/>
                <a:ea typeface="Microsoft YaHei" pitchFamily="2"/>
                <a:cs typeface="Mangal" pitchFamily="2"/>
              </a:rPr>
              <a:t>Sudoh</a:t>
            </a:r>
            <a:r>
              <a:rPr lang="en-US" sz="1200" b="0" i="0" u="none" strike="noStrike" kern="1200" spc="0" dirty="0" smtClean="0">
                <a:ln>
                  <a:noFill/>
                </a:ln>
                <a:solidFill>
                  <a:srgbClr val="000000"/>
                </a:solidFill>
                <a:latin typeface="Calibri" pitchFamily="18"/>
                <a:ea typeface="Microsoft YaHei" pitchFamily="2"/>
                <a:cs typeface="Mangal" pitchFamily="2"/>
              </a:rPr>
              <a:t>, M.; Ito, Y.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1996, </a:t>
            </a:r>
            <a:r>
              <a:rPr lang="en-US" sz="1200" i="1" dirty="0" smtClean="0">
                <a:solidFill>
                  <a:srgbClr val="000000"/>
                </a:solidFill>
                <a:latin typeface="Calibri" pitchFamily="18"/>
                <a:ea typeface="Microsoft YaHei" pitchFamily="2"/>
                <a:cs typeface="Mangal" pitchFamily="2"/>
              </a:rPr>
              <a:t>118</a:t>
            </a:r>
            <a:r>
              <a:rPr lang="en-US" sz="1200" b="0" i="0" u="none" strike="noStrike" kern="1200" spc="0" dirty="0" smtClean="0">
                <a:ln>
                  <a:noFill/>
                </a:ln>
                <a:solidFill>
                  <a:srgbClr val="000000"/>
                </a:solidFill>
                <a:latin typeface="Calibri" pitchFamily="18"/>
                <a:ea typeface="Microsoft YaHei" pitchFamily="2"/>
                <a:cs typeface="Mangal" pitchFamily="2"/>
              </a:rPr>
              <a:t>, 3309.</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4666955" y="1364375"/>
            <a:ext cx="3979744" cy="1537250"/>
          </a:xfrm>
          <a:prstGeom prst="rect">
            <a:avLst/>
          </a:prstGeom>
        </p:spPr>
      </p:pic>
      <p:pic>
        <p:nvPicPr>
          <p:cNvPr id="7" name="Picture 6"/>
          <p:cNvPicPr>
            <a:picLocks noChangeAspect="1"/>
          </p:cNvPicPr>
          <p:nvPr/>
        </p:nvPicPr>
        <p:blipFill>
          <a:blip r:embed="rId5"/>
          <a:stretch>
            <a:fillRect/>
          </a:stretch>
        </p:blipFill>
        <p:spPr>
          <a:xfrm>
            <a:off x="152400" y="1295400"/>
            <a:ext cx="4294688" cy="2066351"/>
          </a:xfrm>
          <a:prstGeom prst="rect">
            <a:avLst/>
          </a:prstGeom>
        </p:spPr>
      </p:pic>
      <p:pic>
        <p:nvPicPr>
          <p:cNvPr id="8" name="Picture 7"/>
          <p:cNvPicPr>
            <a:picLocks noChangeAspect="1"/>
          </p:cNvPicPr>
          <p:nvPr/>
        </p:nvPicPr>
        <p:blipFill>
          <a:blip r:embed="rId6"/>
          <a:stretch>
            <a:fillRect/>
          </a:stretch>
        </p:blipFill>
        <p:spPr>
          <a:xfrm>
            <a:off x="4384113" y="3780048"/>
            <a:ext cx="4666895" cy="2073500"/>
          </a:xfrm>
          <a:prstGeom prst="rect">
            <a:avLst/>
          </a:prstGeom>
        </p:spPr>
      </p:pic>
      <p:pic>
        <p:nvPicPr>
          <p:cNvPr id="9" name="Picture 8"/>
          <p:cNvPicPr>
            <a:picLocks noChangeAspect="1"/>
          </p:cNvPicPr>
          <p:nvPr/>
        </p:nvPicPr>
        <p:blipFill>
          <a:blip r:embed="rId7"/>
          <a:stretch>
            <a:fillRect/>
          </a:stretch>
        </p:blipFill>
        <p:spPr>
          <a:xfrm>
            <a:off x="1622" y="3807610"/>
            <a:ext cx="4382491" cy="1915247"/>
          </a:xfrm>
          <a:prstGeom prst="rect">
            <a:avLst/>
          </a:prstGeom>
        </p:spPr>
      </p:pic>
    </p:spTree>
    <p:extLst>
      <p:ext uri="{BB962C8B-B14F-4D97-AF65-F5344CB8AC3E}">
        <p14:creationId xmlns:p14="http://schemas.microsoft.com/office/powerpoint/2010/main" val="38060831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Jacobsen Catalyst (I)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813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a:t>
            </a:r>
            <a:r>
              <a:rPr lang="en-US" sz="1200" b="0" i="0" u="none" strike="noStrike" kern="1200" spc="0" dirty="0" smtClean="0">
                <a:ln>
                  <a:noFill/>
                </a:ln>
                <a:solidFill>
                  <a:srgbClr val="000000"/>
                </a:solidFill>
                <a:latin typeface="Calibri" pitchFamily="18"/>
                <a:ea typeface="Microsoft YaHei" pitchFamily="2"/>
                <a:cs typeface="Mangal" pitchFamily="2"/>
              </a:rPr>
              <a:t>,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r>
              <a:rPr lang="en-US" sz="1200" b="0" i="0" u="none" strike="noStrike" kern="1200" spc="0" dirty="0" smtClean="0">
                <a:ln>
                  <a:noFill/>
                </a:ln>
                <a:solidFill>
                  <a:srgbClr val="000000"/>
                </a:solidFill>
                <a:latin typeface="Calibri" pitchFamily="18"/>
                <a:ea typeface="Microsoft YaHei" pitchFamily="2"/>
                <a:cs typeface="Mangal" pitchFamily="2"/>
              </a:rPr>
              <a:t>.</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Martìnez</a:t>
            </a:r>
            <a:r>
              <a:rPr lang="en-US" sz="1200" dirty="0" smtClean="0">
                <a:solidFill>
                  <a:srgbClr val="000000"/>
                </a:solidFill>
                <a:latin typeface="Calibri" pitchFamily="18"/>
                <a:ea typeface="Microsoft YaHei" pitchFamily="2"/>
                <a:cs typeface="Mangal" pitchFamily="2"/>
              </a:rPr>
              <a:t>, L. E.; Leighton, J. L.; Carsten, D. H.; Jacobsen, E. N.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1995</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117</a:t>
            </a:r>
            <a:r>
              <a:rPr lang="en-US" sz="1200" dirty="0" smtClean="0">
                <a:solidFill>
                  <a:srgbClr val="000000"/>
                </a:solidFill>
                <a:latin typeface="Calibri" pitchFamily="18"/>
                <a:ea typeface="Microsoft YaHei" pitchFamily="2"/>
                <a:cs typeface="Mangal" pitchFamily="2"/>
              </a:rPr>
              <a:t>, 5897.</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1600200" y="1485349"/>
            <a:ext cx="6146176" cy="2087800"/>
          </a:xfrm>
          <a:prstGeom prst="rect">
            <a:avLst/>
          </a:prstGeom>
        </p:spPr>
      </p:pic>
      <p:pic>
        <p:nvPicPr>
          <p:cNvPr id="8" name="Picture 7"/>
          <p:cNvPicPr>
            <a:picLocks noChangeAspect="1"/>
          </p:cNvPicPr>
          <p:nvPr/>
        </p:nvPicPr>
        <p:blipFill>
          <a:blip r:embed="rId5"/>
          <a:stretch>
            <a:fillRect/>
          </a:stretch>
        </p:blipFill>
        <p:spPr>
          <a:xfrm>
            <a:off x="1371600" y="3799734"/>
            <a:ext cx="6146176" cy="2335667"/>
          </a:xfrm>
          <a:prstGeom prst="rect">
            <a:avLst/>
          </a:prstGeom>
        </p:spPr>
      </p:pic>
    </p:spTree>
    <p:extLst>
      <p:ext uri="{BB962C8B-B14F-4D97-AF65-F5344CB8AC3E}">
        <p14:creationId xmlns:p14="http://schemas.microsoft.com/office/powerpoint/2010/main" val="2206006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Jacobsen Catalyst </a:t>
            </a:r>
            <a:r>
              <a:rPr lang="en-US" sz="4000" dirty="0" smtClean="0">
                <a:latin typeface="Perpetua" pitchFamily="18"/>
              </a:rPr>
              <a:t>(II</a:t>
            </a:r>
            <a:r>
              <a:rPr lang="en-US" sz="4000" dirty="0">
                <a:latin typeface="Perpetua" pitchFamily="18"/>
              </a:rPr>
              <a:t>)</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203505"/>
            <a:ext cx="9143640" cy="12181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Tokunaga, M.; </a:t>
            </a:r>
            <a:r>
              <a:rPr lang="en-US" sz="1200" b="0" i="0" u="none" strike="noStrike" kern="1200" spc="0" dirty="0" err="1" smtClean="0">
                <a:ln>
                  <a:noFill/>
                </a:ln>
                <a:solidFill>
                  <a:srgbClr val="000000"/>
                </a:solidFill>
                <a:latin typeface="Calibri" pitchFamily="18"/>
                <a:ea typeface="Microsoft YaHei" pitchFamily="2"/>
                <a:cs typeface="Mangal" pitchFamily="2"/>
              </a:rPr>
              <a:t>Larrow</a:t>
            </a:r>
            <a:r>
              <a:rPr lang="en-US" sz="1200" b="0" i="0" u="none" strike="noStrike" kern="1200" spc="0" dirty="0" smtClean="0">
                <a:ln>
                  <a:noFill/>
                </a:ln>
                <a:solidFill>
                  <a:srgbClr val="000000"/>
                </a:solidFill>
                <a:latin typeface="Calibri" pitchFamily="18"/>
                <a:ea typeface="Microsoft YaHei" pitchFamily="2"/>
                <a:cs typeface="Mangal" pitchFamily="2"/>
              </a:rPr>
              <a:t>, J. F.; </a:t>
            </a:r>
            <a:r>
              <a:rPr lang="en-US" sz="1200" b="0" i="0" u="none" strike="noStrike" kern="1200" spc="0" dirty="0" err="1" smtClean="0">
                <a:ln>
                  <a:noFill/>
                </a:ln>
                <a:solidFill>
                  <a:srgbClr val="000000"/>
                </a:solidFill>
                <a:latin typeface="Calibri" pitchFamily="18"/>
                <a:ea typeface="Microsoft YaHei" pitchFamily="2"/>
                <a:cs typeface="Mangal" pitchFamily="2"/>
              </a:rPr>
              <a:t>Kakiuchi</a:t>
            </a:r>
            <a:r>
              <a:rPr lang="en-US" sz="1200" b="0" i="0" u="none" strike="noStrike" kern="1200" spc="0" dirty="0" smtClean="0">
                <a:ln>
                  <a:noFill/>
                </a:ln>
                <a:solidFill>
                  <a:srgbClr val="000000"/>
                </a:solidFill>
                <a:latin typeface="Calibri" pitchFamily="18"/>
                <a:ea typeface="Microsoft YaHei" pitchFamily="2"/>
                <a:cs typeface="Mangal" pitchFamily="2"/>
              </a:rPr>
              <a:t>, F.; Jacobsen, E. N. </a:t>
            </a:r>
            <a:r>
              <a:rPr lang="en-US" sz="1200" b="0" i="1" u="none" strike="noStrike" kern="1200" spc="0" dirty="0" smtClean="0">
                <a:ln>
                  <a:noFill/>
                </a:ln>
                <a:solidFill>
                  <a:srgbClr val="000000"/>
                </a:solidFill>
                <a:latin typeface="Calibri" pitchFamily="18"/>
                <a:ea typeface="Microsoft YaHei" pitchFamily="2"/>
                <a:cs typeface="Mangal" pitchFamily="2"/>
              </a:rPr>
              <a:t>Science</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1997</a:t>
            </a:r>
            <a:r>
              <a:rPr lang="en-US" sz="1200" b="0" i="0" u="none" strike="noStrike" kern="1200" spc="0" dirty="0" smtClean="0">
                <a:ln>
                  <a:noFill/>
                </a:ln>
                <a:solidFill>
                  <a:srgbClr val="000000"/>
                </a:solidFill>
                <a:latin typeface="Calibri" pitchFamily="18"/>
                <a:ea typeface="Microsoft YaHei" pitchFamily="2"/>
                <a:cs typeface="Mangal" pitchFamily="2"/>
              </a:rPr>
              <a:t>, 277, 936.</a:t>
            </a:r>
          </a:p>
          <a:p>
            <a:pPr algn="just">
              <a:buNone/>
            </a:pPr>
            <a:r>
              <a:rPr lang="en-US" sz="1200" dirty="0" smtClean="0">
                <a:solidFill>
                  <a:srgbClr val="000000"/>
                </a:solidFill>
                <a:latin typeface="Calibri" pitchFamily="18"/>
                <a:ea typeface="Microsoft YaHei" pitchFamily="2"/>
                <a:cs typeface="Mangal" pitchFamily="2"/>
              </a:rPr>
              <a:t>Nielsen, L. P. C.; Stevenson, C. P.; Jacobsen, E. N.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2004</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126</a:t>
            </a:r>
            <a:r>
              <a:rPr lang="en-US" sz="1200" dirty="0" smtClean="0">
                <a:solidFill>
                  <a:srgbClr val="000000"/>
                </a:solidFill>
                <a:latin typeface="Calibri" pitchFamily="18"/>
                <a:ea typeface="Microsoft YaHei" pitchFamily="2"/>
                <a:cs typeface="Mangal" pitchFamily="2"/>
              </a:rPr>
              <a:t>, 1360.</a:t>
            </a:r>
          </a:p>
          <a:p>
            <a:pPr algn="just">
              <a:buNone/>
            </a:pPr>
            <a:r>
              <a:rPr lang="en-US" sz="1200" dirty="0" smtClean="0">
                <a:solidFill>
                  <a:srgbClr val="000000"/>
                </a:solidFill>
                <a:latin typeface="Calibri" pitchFamily="18"/>
                <a:ea typeface="Microsoft YaHei" pitchFamily="2"/>
                <a:cs typeface="Mangal" pitchFamily="2"/>
              </a:rPr>
              <a:t>Park</a:t>
            </a:r>
            <a:r>
              <a:rPr lang="en-US" sz="1200" dirty="0">
                <a:solidFill>
                  <a:srgbClr val="000000"/>
                </a:solidFill>
                <a:latin typeface="Calibri" pitchFamily="18"/>
                <a:ea typeface="Microsoft YaHei" pitchFamily="2"/>
                <a:cs typeface="Mangal" pitchFamily="2"/>
              </a:rPr>
              <a:t>, J. Hong, S. </a:t>
            </a:r>
            <a:r>
              <a:rPr lang="en-US" sz="1200" i="1" dirty="0" smtClean="0">
                <a:solidFill>
                  <a:srgbClr val="000000"/>
                </a:solidFill>
                <a:latin typeface="Calibri" pitchFamily="18"/>
                <a:ea typeface="Microsoft YaHei" pitchFamily="2"/>
                <a:cs typeface="Mangal" pitchFamily="2"/>
              </a:rPr>
              <a:t>Chem</a:t>
            </a:r>
            <a:r>
              <a:rPr lang="en-US" sz="1200" i="1" dirty="0">
                <a:solidFill>
                  <a:srgbClr val="000000"/>
                </a:solidFill>
                <a:latin typeface="Calibri" pitchFamily="18"/>
                <a:ea typeface="Microsoft YaHei" pitchFamily="2"/>
                <a:cs typeface="Mangal" pitchFamily="2"/>
              </a:rPr>
              <a:t>. Soc. Rev.</a:t>
            </a:r>
            <a:r>
              <a:rPr lang="en-US" sz="1200" dirty="0">
                <a:solidFill>
                  <a:srgbClr val="000000"/>
                </a:solidFill>
                <a:latin typeface="Calibri" pitchFamily="18"/>
                <a:ea typeface="Microsoft YaHei" pitchFamily="2"/>
                <a:cs typeface="Mangal" pitchFamily="2"/>
              </a:rPr>
              <a:t>, </a:t>
            </a:r>
            <a:r>
              <a:rPr lang="en-US" sz="1200" b="1" dirty="0">
                <a:solidFill>
                  <a:srgbClr val="000000"/>
                </a:solidFill>
                <a:latin typeface="Calibri" pitchFamily="18"/>
                <a:ea typeface="Microsoft YaHei" pitchFamily="2"/>
                <a:cs typeface="Mangal" pitchFamily="2"/>
              </a:rPr>
              <a:t>2012</a:t>
            </a:r>
            <a:r>
              <a:rPr lang="en-US" sz="1200" dirty="0">
                <a:solidFill>
                  <a:srgbClr val="000000"/>
                </a:solidFill>
                <a:latin typeface="Calibri" pitchFamily="18"/>
                <a:ea typeface="Microsoft YaHei" pitchFamily="2"/>
                <a:cs typeface="Mangal" pitchFamily="2"/>
              </a:rPr>
              <a:t>, </a:t>
            </a:r>
            <a:r>
              <a:rPr lang="en-US" sz="1200" i="1" dirty="0">
                <a:solidFill>
                  <a:srgbClr val="000000"/>
                </a:solidFill>
                <a:latin typeface="Calibri" pitchFamily="18"/>
                <a:ea typeface="Microsoft YaHei" pitchFamily="2"/>
                <a:cs typeface="Mangal" pitchFamily="2"/>
              </a:rPr>
              <a:t>41</a:t>
            </a:r>
            <a:r>
              <a:rPr lang="en-US" sz="1200" dirty="0">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2243868" y="1197284"/>
            <a:ext cx="6900132" cy="2910050"/>
          </a:xfrm>
          <a:prstGeom prst="rect">
            <a:avLst/>
          </a:prstGeom>
        </p:spPr>
      </p:pic>
      <p:pic>
        <p:nvPicPr>
          <p:cNvPr id="8" name="Picture 7"/>
          <p:cNvPicPr>
            <a:picLocks noChangeAspect="1"/>
          </p:cNvPicPr>
          <p:nvPr/>
        </p:nvPicPr>
        <p:blipFill>
          <a:blip r:embed="rId5"/>
          <a:stretch>
            <a:fillRect/>
          </a:stretch>
        </p:blipFill>
        <p:spPr>
          <a:xfrm>
            <a:off x="1371600" y="4251930"/>
            <a:ext cx="6012563" cy="1994850"/>
          </a:xfrm>
          <a:prstGeom prst="rect">
            <a:avLst/>
          </a:prstGeom>
        </p:spPr>
      </p:pic>
      <p:sp>
        <p:nvSpPr>
          <p:cNvPr id="9" name="TextBox 8"/>
          <p:cNvSpPr txBox="1"/>
          <p:nvPr/>
        </p:nvSpPr>
        <p:spPr>
          <a:xfrm>
            <a:off x="1295400" y="5943600"/>
            <a:ext cx="457200" cy="369332"/>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6"/>
          <a:stretch>
            <a:fillRect/>
          </a:stretch>
        </p:blipFill>
        <p:spPr>
          <a:xfrm>
            <a:off x="-30804" y="1722809"/>
            <a:ext cx="2347763" cy="1859000"/>
          </a:xfrm>
          <a:prstGeom prst="rect">
            <a:avLst/>
          </a:prstGeom>
        </p:spPr>
      </p:pic>
      <p:pic>
        <p:nvPicPr>
          <p:cNvPr id="11" name="Picture 10"/>
          <p:cNvPicPr>
            <a:picLocks noChangeAspect="1"/>
          </p:cNvPicPr>
          <p:nvPr/>
        </p:nvPicPr>
        <p:blipFill>
          <a:blip r:embed="rId7"/>
          <a:stretch>
            <a:fillRect/>
          </a:stretch>
        </p:blipFill>
        <p:spPr>
          <a:xfrm>
            <a:off x="1524000" y="1863733"/>
            <a:ext cx="6146176" cy="3622667"/>
          </a:xfrm>
          <a:prstGeom prst="rect">
            <a:avLst/>
          </a:prstGeom>
        </p:spPr>
      </p:pic>
    </p:spTree>
    <p:extLst>
      <p:ext uri="{BB962C8B-B14F-4D97-AF65-F5344CB8AC3E}">
        <p14:creationId xmlns:p14="http://schemas.microsoft.com/office/powerpoint/2010/main" val="2680869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Jacobsen Catalyst (</a:t>
            </a:r>
            <a:r>
              <a:rPr lang="en-US" sz="4000" dirty="0" smtClean="0">
                <a:latin typeface="Perpetua" pitchFamily="18"/>
              </a:rPr>
              <a:t>III)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Sammis</a:t>
            </a:r>
            <a:r>
              <a:rPr lang="en-US" sz="1200" b="0" i="0" u="none" strike="noStrike" kern="1200" spc="0" dirty="0" smtClean="0">
                <a:ln>
                  <a:noFill/>
                </a:ln>
                <a:solidFill>
                  <a:srgbClr val="000000"/>
                </a:solidFill>
                <a:latin typeface="Calibri" pitchFamily="18"/>
                <a:ea typeface="Microsoft YaHei" pitchFamily="2"/>
                <a:cs typeface="Mangal" pitchFamily="2"/>
              </a:rPr>
              <a:t>, G. M.; Jacobsen, E. N.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2003</a:t>
            </a:r>
            <a:r>
              <a:rPr lang="en-US" sz="120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125</a:t>
            </a:r>
            <a:r>
              <a:rPr lang="en-US" sz="1200" u="none" strike="noStrike" kern="1200" spc="0" dirty="0" smtClean="0">
                <a:ln>
                  <a:noFill/>
                </a:ln>
                <a:solidFill>
                  <a:srgbClr val="000000"/>
                </a:solidFill>
                <a:latin typeface="Calibri" pitchFamily="18"/>
                <a:ea typeface="Microsoft YaHei" pitchFamily="2"/>
                <a:cs typeface="Mangal" pitchFamily="2"/>
              </a:rPr>
              <a:t>, 4442.</a:t>
            </a: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Sammis</a:t>
            </a:r>
            <a:r>
              <a:rPr lang="en-US" sz="1200" b="0" i="0" u="none" strike="noStrike" kern="1200" spc="0" dirty="0" smtClean="0">
                <a:ln>
                  <a:noFill/>
                </a:ln>
                <a:solidFill>
                  <a:srgbClr val="000000"/>
                </a:solidFill>
                <a:latin typeface="Calibri" pitchFamily="18"/>
                <a:ea typeface="Microsoft YaHei" pitchFamily="2"/>
                <a:cs typeface="Mangal" pitchFamily="2"/>
              </a:rPr>
              <a:t>, G. M.; </a:t>
            </a:r>
            <a:r>
              <a:rPr lang="en-US" sz="1200" b="0" i="0" u="none" strike="noStrike" kern="1200" spc="0" dirty="0" err="1" smtClean="0">
                <a:ln>
                  <a:noFill/>
                </a:ln>
                <a:solidFill>
                  <a:srgbClr val="000000"/>
                </a:solidFill>
                <a:latin typeface="Calibri" pitchFamily="18"/>
                <a:ea typeface="Microsoft YaHei" pitchFamily="2"/>
                <a:cs typeface="Mangal" pitchFamily="2"/>
              </a:rPr>
              <a:t>Danjo</a:t>
            </a:r>
            <a:r>
              <a:rPr lang="en-US" sz="1200" b="0" i="0" u="none" strike="noStrike" kern="1200" spc="0" dirty="0" smtClean="0">
                <a:ln>
                  <a:noFill/>
                </a:ln>
                <a:solidFill>
                  <a:srgbClr val="000000"/>
                </a:solidFill>
                <a:latin typeface="Calibri" pitchFamily="18"/>
                <a:ea typeface="Microsoft YaHei" pitchFamily="2"/>
                <a:cs typeface="Mangal" pitchFamily="2"/>
              </a:rPr>
              <a:t>, H.; Jacobsen, E. N.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2004</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126</a:t>
            </a:r>
            <a:r>
              <a:rPr lang="en-US" sz="1200" b="0" i="0" u="none" strike="noStrike" kern="1200" spc="0" dirty="0" smtClean="0">
                <a:ln>
                  <a:noFill/>
                </a:ln>
                <a:solidFill>
                  <a:srgbClr val="000000"/>
                </a:solidFill>
                <a:latin typeface="Calibri" pitchFamily="18"/>
                <a:ea typeface="Microsoft YaHei" pitchFamily="2"/>
                <a:cs typeface="Mangal" pitchFamily="2"/>
              </a:rPr>
              <a:t>, 9928.</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268765" y="1274850"/>
            <a:ext cx="4122901" cy="1351350"/>
          </a:xfrm>
          <a:prstGeom prst="rect">
            <a:avLst/>
          </a:prstGeom>
        </p:spPr>
      </p:pic>
      <p:pic>
        <p:nvPicPr>
          <p:cNvPr id="7" name="Picture 6"/>
          <p:cNvPicPr>
            <a:picLocks noChangeAspect="1"/>
          </p:cNvPicPr>
          <p:nvPr/>
        </p:nvPicPr>
        <p:blipFill>
          <a:blip r:embed="rId5"/>
          <a:stretch>
            <a:fillRect/>
          </a:stretch>
        </p:blipFill>
        <p:spPr>
          <a:xfrm>
            <a:off x="25400" y="2867938"/>
            <a:ext cx="4609632" cy="3238950"/>
          </a:xfrm>
          <a:prstGeom prst="rect">
            <a:avLst/>
          </a:prstGeom>
        </p:spPr>
      </p:pic>
      <p:pic>
        <p:nvPicPr>
          <p:cNvPr id="8" name="Picture 7"/>
          <p:cNvPicPr>
            <a:picLocks noChangeAspect="1"/>
          </p:cNvPicPr>
          <p:nvPr/>
        </p:nvPicPr>
        <p:blipFill>
          <a:blip r:embed="rId6"/>
          <a:stretch>
            <a:fillRect/>
          </a:stretch>
        </p:blipFill>
        <p:spPr>
          <a:xfrm>
            <a:off x="4571820" y="1219200"/>
            <a:ext cx="4351951" cy="1329900"/>
          </a:xfrm>
          <a:prstGeom prst="rect">
            <a:avLst/>
          </a:prstGeom>
        </p:spPr>
      </p:pic>
      <p:pic>
        <p:nvPicPr>
          <p:cNvPr id="9" name="Picture 8"/>
          <p:cNvPicPr>
            <a:picLocks noChangeAspect="1"/>
          </p:cNvPicPr>
          <p:nvPr/>
        </p:nvPicPr>
        <p:blipFill>
          <a:blip r:embed="rId7"/>
          <a:stretch>
            <a:fillRect/>
          </a:stretch>
        </p:blipFill>
        <p:spPr>
          <a:xfrm>
            <a:off x="4560061" y="2599400"/>
            <a:ext cx="4065638" cy="1058200"/>
          </a:xfrm>
          <a:prstGeom prst="rect">
            <a:avLst/>
          </a:prstGeom>
        </p:spPr>
      </p:pic>
      <p:pic>
        <p:nvPicPr>
          <p:cNvPr id="11" name="Picture 10"/>
          <p:cNvPicPr>
            <a:picLocks noChangeAspect="1"/>
          </p:cNvPicPr>
          <p:nvPr/>
        </p:nvPicPr>
        <p:blipFill>
          <a:blip r:embed="rId8"/>
          <a:stretch>
            <a:fillRect/>
          </a:stretch>
        </p:blipFill>
        <p:spPr>
          <a:xfrm>
            <a:off x="4534008" y="3810000"/>
            <a:ext cx="4609632" cy="2845700"/>
          </a:xfrm>
          <a:prstGeom prst="rect">
            <a:avLst/>
          </a:prstGeom>
        </p:spPr>
      </p:pic>
    </p:spTree>
    <p:extLst>
      <p:ext uri="{BB962C8B-B14F-4D97-AF65-F5344CB8AC3E}">
        <p14:creationId xmlns:p14="http://schemas.microsoft.com/office/powerpoint/2010/main" val="3065645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Bimetallic Epoxide Fluoridation</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172200"/>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Kalow</a:t>
            </a:r>
            <a:r>
              <a:rPr lang="en-US" sz="1200" b="0" i="0" u="none" strike="noStrike" kern="1200" spc="0" dirty="0" smtClean="0">
                <a:ln>
                  <a:noFill/>
                </a:ln>
                <a:solidFill>
                  <a:srgbClr val="000000"/>
                </a:solidFill>
                <a:latin typeface="Calibri" pitchFamily="18"/>
                <a:ea typeface="Microsoft YaHei" pitchFamily="2"/>
                <a:cs typeface="Mangal" pitchFamily="2"/>
              </a:rPr>
              <a:t>, J. A.; Doyle, A. G.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2010</a:t>
            </a:r>
            <a:r>
              <a:rPr lang="en-US" sz="120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132</a:t>
            </a:r>
            <a:r>
              <a:rPr lang="en-US" sz="1200" u="none" strike="noStrike" kern="1200" spc="0" dirty="0" smtClean="0">
                <a:ln>
                  <a:noFill/>
                </a:ln>
                <a:solidFill>
                  <a:srgbClr val="000000"/>
                </a:solidFill>
                <a:latin typeface="Calibri" pitchFamily="18"/>
                <a:ea typeface="Microsoft YaHei" pitchFamily="2"/>
                <a:cs typeface="Mangal" pitchFamily="2"/>
              </a:rPr>
              <a:t>, 3268.</a:t>
            </a:r>
          </a:p>
          <a:p>
            <a:pPr lvl="0" algn="just">
              <a:buNone/>
            </a:pPr>
            <a:r>
              <a:rPr lang="en-US" sz="1200" dirty="0" err="1">
                <a:solidFill>
                  <a:srgbClr val="000000"/>
                </a:solidFill>
                <a:latin typeface="Calibri" pitchFamily="18"/>
                <a:ea typeface="Microsoft YaHei" pitchFamily="2"/>
                <a:cs typeface="Mangal" pitchFamily="2"/>
              </a:rPr>
              <a:t>Kalow</a:t>
            </a:r>
            <a:r>
              <a:rPr lang="en-US" sz="1200" dirty="0">
                <a:solidFill>
                  <a:srgbClr val="000000"/>
                </a:solidFill>
                <a:latin typeface="Calibri" pitchFamily="18"/>
                <a:ea typeface="Microsoft YaHei" pitchFamily="2"/>
                <a:cs typeface="Mangal" pitchFamily="2"/>
              </a:rPr>
              <a:t>, J. A.; Doyle, A. G. </a:t>
            </a:r>
            <a:r>
              <a:rPr lang="en-US" sz="1200" i="1" dirty="0">
                <a:solidFill>
                  <a:srgbClr val="000000"/>
                </a:solidFill>
                <a:latin typeface="Calibri" pitchFamily="18"/>
                <a:ea typeface="Microsoft YaHei" pitchFamily="2"/>
                <a:cs typeface="Mangal" pitchFamily="2"/>
              </a:rPr>
              <a:t>J. Am. Chem. Soc.</a:t>
            </a:r>
            <a:r>
              <a:rPr lang="en-US" sz="1200" dirty="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2011</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133</a:t>
            </a:r>
            <a:r>
              <a:rPr lang="en-US" sz="1200" dirty="0" smtClean="0">
                <a:solidFill>
                  <a:srgbClr val="000000"/>
                </a:solidFill>
                <a:latin typeface="Calibri" pitchFamily="18"/>
                <a:ea typeface="Microsoft YaHei" pitchFamily="2"/>
                <a:cs typeface="Mangal" pitchFamily="2"/>
              </a:rPr>
              <a:t>, 16001.</a:t>
            </a: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a:t>
            </a:r>
            <a:r>
              <a:rPr lang="en-US" sz="1200" b="0" i="0" u="none" strike="noStrike" kern="1200" spc="0" dirty="0" smtClean="0">
                <a:ln>
                  <a:noFill/>
                </a:ln>
                <a:solidFill>
                  <a:srgbClr val="000000"/>
                </a:solidFill>
                <a:latin typeface="Calibri" pitchFamily="18"/>
                <a:ea typeface="Microsoft YaHei" pitchFamily="2"/>
                <a:cs typeface="Mangal" pitchFamily="2"/>
              </a:rPr>
              <a:t>,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r>
              <a:rPr lang="en-US" sz="1200" b="0" i="0" u="none" strike="noStrike" kern="1200" spc="0" dirty="0" smtClean="0">
                <a:ln>
                  <a:noFill/>
                </a:ln>
                <a:solidFill>
                  <a:srgbClr val="000000"/>
                </a:solidFill>
                <a:latin typeface="Calibri" pitchFamily="18"/>
                <a:ea typeface="Microsoft YaHei" pitchFamily="2"/>
                <a:cs typeface="Mangal" pitchFamily="2"/>
              </a:rPr>
              <a:t>.</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2133600" y="1066322"/>
            <a:ext cx="3882398" cy="2762761"/>
          </a:xfrm>
          <a:prstGeom prst="rect">
            <a:avLst/>
          </a:prstGeom>
        </p:spPr>
      </p:pic>
      <p:pic>
        <p:nvPicPr>
          <p:cNvPr id="7" name="Picture 6"/>
          <p:cNvPicPr>
            <a:picLocks noChangeAspect="1"/>
          </p:cNvPicPr>
          <p:nvPr/>
        </p:nvPicPr>
        <p:blipFill>
          <a:blip r:embed="rId5"/>
          <a:stretch>
            <a:fillRect/>
          </a:stretch>
        </p:blipFill>
        <p:spPr>
          <a:xfrm>
            <a:off x="1857577" y="3820616"/>
            <a:ext cx="5428486" cy="2222221"/>
          </a:xfrm>
          <a:prstGeom prst="rect">
            <a:avLst/>
          </a:prstGeom>
        </p:spPr>
      </p:pic>
    </p:spTree>
    <p:extLst>
      <p:ext uri="{BB962C8B-B14F-4D97-AF65-F5344CB8AC3E}">
        <p14:creationId xmlns:p14="http://schemas.microsoft.com/office/powerpoint/2010/main" val="22689452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Bridged </a:t>
            </a:r>
            <a:r>
              <a:rPr lang="en-US" sz="4000" dirty="0" smtClean="0">
                <a:latin typeface="Perpetua" pitchFamily="18"/>
              </a:rPr>
              <a:t>Bimetallic </a:t>
            </a:r>
            <a:r>
              <a:rPr lang="en-US" sz="4000" dirty="0" smtClean="0">
                <a:latin typeface="Perpetua" pitchFamily="18"/>
              </a:rPr>
              <a:t>Catalysts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Belekon</a:t>
            </a:r>
            <a:r>
              <a:rPr lang="en-US" sz="1200" b="0" i="0" u="none" strike="noStrike" kern="1200" spc="0" dirty="0" smtClean="0">
                <a:ln>
                  <a:noFill/>
                </a:ln>
                <a:solidFill>
                  <a:srgbClr val="000000"/>
                </a:solidFill>
                <a:latin typeface="Calibri" pitchFamily="18"/>
                <a:ea typeface="Microsoft YaHei" pitchFamily="2"/>
                <a:cs typeface="Mangal" pitchFamily="2"/>
              </a:rPr>
              <a:t>’, Y. N.</a:t>
            </a:r>
            <a:r>
              <a:rPr lang="en-US" sz="1200" b="0" i="1" u="none" strike="noStrike" kern="1200" spc="0" dirty="0" smtClean="0">
                <a:ln>
                  <a:noFill/>
                </a:ln>
                <a:solidFill>
                  <a:srgbClr val="000000"/>
                </a:solidFill>
                <a:latin typeface="Calibri" pitchFamily="18"/>
                <a:ea typeface="Microsoft YaHei" pitchFamily="2"/>
                <a:cs typeface="Mangal" pitchFamily="2"/>
              </a:rPr>
              <a:t>; </a:t>
            </a:r>
            <a:r>
              <a:rPr lang="en-US" sz="1200" b="0" u="none" strike="noStrike" kern="1200" spc="0" dirty="0" smtClean="0">
                <a:ln>
                  <a:noFill/>
                </a:ln>
                <a:solidFill>
                  <a:srgbClr val="000000"/>
                </a:solidFill>
                <a:latin typeface="Calibri" pitchFamily="18"/>
                <a:ea typeface="Microsoft YaHei" pitchFamily="2"/>
                <a:cs typeface="Mangal" pitchFamily="2"/>
              </a:rPr>
              <a:t>et al.</a:t>
            </a:r>
            <a:r>
              <a:rPr lang="en-US" sz="1200" b="0" i="1"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1999</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121</a:t>
            </a:r>
            <a:r>
              <a:rPr lang="en-US" sz="1200" dirty="0" smtClean="0">
                <a:solidFill>
                  <a:srgbClr val="000000"/>
                </a:solidFill>
                <a:latin typeface="Calibri" pitchFamily="18"/>
                <a:ea typeface="Microsoft YaHei" pitchFamily="2"/>
                <a:cs typeface="Mangal" pitchFamily="2"/>
              </a:rPr>
              <a:t>, 3968.</a:t>
            </a: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0" y="2112848"/>
            <a:ext cx="6108001" cy="3460600"/>
          </a:xfrm>
          <a:prstGeom prst="rect">
            <a:avLst/>
          </a:prstGeom>
        </p:spPr>
      </p:pic>
      <p:pic>
        <p:nvPicPr>
          <p:cNvPr id="7" name="Picture 6"/>
          <p:cNvPicPr>
            <a:picLocks noChangeAspect="1"/>
          </p:cNvPicPr>
          <p:nvPr/>
        </p:nvPicPr>
        <p:blipFill>
          <a:blip r:embed="rId5"/>
          <a:stretch>
            <a:fillRect/>
          </a:stretch>
        </p:blipFill>
        <p:spPr>
          <a:xfrm>
            <a:off x="6258610" y="2475241"/>
            <a:ext cx="2443200" cy="2583534"/>
          </a:xfrm>
          <a:prstGeom prst="rect">
            <a:avLst/>
          </a:prstGeom>
        </p:spPr>
      </p:pic>
    </p:spTree>
    <p:extLst>
      <p:ext uri="{BB962C8B-B14F-4D97-AF65-F5344CB8AC3E}">
        <p14:creationId xmlns:p14="http://schemas.microsoft.com/office/powerpoint/2010/main" val="37366435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CO</a:t>
            </a:r>
            <a:r>
              <a:rPr lang="en-US" sz="4000" baseline="-25000" dirty="0" smtClean="0">
                <a:latin typeface="Perpetua" pitchFamily="18"/>
              </a:rPr>
              <a:t>2</a:t>
            </a:r>
            <a:r>
              <a:rPr lang="en-US" sz="4000" dirty="0" smtClean="0">
                <a:latin typeface="Perpetua" pitchFamily="18"/>
              </a:rPr>
              <a:t> Activation With Bimetallic Complexes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Clegg, W.; Harrington, R. W.; North, M.; Pasquale, R.</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Chem. Eur. J</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2010</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16</a:t>
            </a:r>
            <a:r>
              <a:rPr lang="en-US" sz="1200" b="0" i="0" u="none" strike="noStrike" kern="1200" spc="0" dirty="0" smtClean="0">
                <a:ln>
                  <a:noFill/>
                </a:ln>
                <a:solidFill>
                  <a:srgbClr val="000000"/>
                </a:solidFill>
                <a:latin typeface="Calibri" pitchFamily="18"/>
                <a:ea typeface="Microsoft YaHei" pitchFamily="2"/>
                <a:cs typeface="Mangal" pitchFamily="2"/>
              </a:rPr>
              <a:t>, 6828.</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North, M.; </a:t>
            </a:r>
            <a:r>
              <a:rPr lang="en-US" sz="1200" dirty="0" err="1" smtClean="0">
                <a:solidFill>
                  <a:srgbClr val="000000"/>
                </a:solidFill>
                <a:latin typeface="Calibri" pitchFamily="18"/>
                <a:ea typeface="Microsoft YaHei" pitchFamily="2"/>
                <a:cs typeface="Mangal" pitchFamily="2"/>
              </a:rPr>
              <a:t>Quek</a:t>
            </a:r>
            <a:r>
              <a:rPr lang="en-US" sz="1200" dirty="0" smtClean="0">
                <a:solidFill>
                  <a:srgbClr val="000000"/>
                </a:solidFill>
                <a:latin typeface="Calibri" pitchFamily="18"/>
                <a:ea typeface="Microsoft YaHei" pitchFamily="2"/>
                <a:cs typeface="Mangal" pitchFamily="2"/>
              </a:rPr>
              <a:t>, S. C. Z.; </a:t>
            </a:r>
            <a:r>
              <a:rPr lang="en-US" sz="1200" dirty="0" err="1" smtClean="0">
                <a:solidFill>
                  <a:srgbClr val="000000"/>
                </a:solidFill>
                <a:latin typeface="Calibri" pitchFamily="18"/>
                <a:ea typeface="Microsoft YaHei" pitchFamily="2"/>
                <a:cs typeface="Mangal" pitchFamily="2"/>
              </a:rPr>
              <a:t>Pridmore</a:t>
            </a:r>
            <a:r>
              <a:rPr lang="en-US" sz="1200" dirty="0" smtClean="0">
                <a:solidFill>
                  <a:srgbClr val="000000"/>
                </a:solidFill>
                <a:latin typeface="Calibri" pitchFamily="18"/>
                <a:ea typeface="Microsoft YaHei" pitchFamily="2"/>
                <a:cs typeface="Mangal" pitchFamily="2"/>
              </a:rPr>
              <a:t>, N. E.; </a:t>
            </a:r>
            <a:r>
              <a:rPr lang="en-US" sz="1200" dirty="0" err="1" smtClean="0">
                <a:solidFill>
                  <a:srgbClr val="000000"/>
                </a:solidFill>
                <a:latin typeface="Calibri" pitchFamily="18"/>
                <a:ea typeface="Microsoft YaHei" pitchFamily="2"/>
                <a:cs typeface="Mangal" pitchFamily="2"/>
              </a:rPr>
              <a:t>Whitwood</a:t>
            </a:r>
            <a:r>
              <a:rPr lang="en-US" sz="1200" dirty="0" smtClean="0">
                <a:solidFill>
                  <a:srgbClr val="000000"/>
                </a:solidFill>
                <a:latin typeface="Calibri" pitchFamily="18"/>
                <a:ea typeface="Microsoft YaHei" pitchFamily="2"/>
                <a:cs typeface="Mangal" pitchFamily="2"/>
              </a:rPr>
              <a:t>, A. C.; Wu, X. </a:t>
            </a:r>
            <a:r>
              <a:rPr lang="en-US" sz="1200" i="1" dirty="0" smtClean="0">
                <a:solidFill>
                  <a:srgbClr val="000000"/>
                </a:solidFill>
                <a:latin typeface="Calibri" pitchFamily="18"/>
                <a:ea typeface="Microsoft YaHei" pitchFamily="2"/>
                <a:cs typeface="Mangal" pitchFamily="2"/>
              </a:rPr>
              <a:t>ACS Cat.</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2015</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5</a:t>
            </a:r>
            <a:r>
              <a:rPr lang="en-US" sz="1200" dirty="0" smtClean="0">
                <a:solidFill>
                  <a:srgbClr val="000000"/>
                </a:solidFill>
                <a:latin typeface="Calibri" pitchFamily="18"/>
                <a:ea typeface="Microsoft YaHei" pitchFamily="2"/>
                <a:cs typeface="Mangal" pitchFamily="2"/>
              </a:rPr>
              <a:t>, 3398.</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4419600" y="1143000"/>
            <a:ext cx="4649716" cy="3503500"/>
          </a:xfrm>
          <a:prstGeom prst="rect">
            <a:avLst/>
          </a:prstGeom>
        </p:spPr>
      </p:pic>
      <p:pic>
        <p:nvPicPr>
          <p:cNvPr id="7" name="Picture 6"/>
          <p:cNvPicPr>
            <a:picLocks noChangeAspect="1"/>
          </p:cNvPicPr>
          <p:nvPr/>
        </p:nvPicPr>
        <p:blipFill>
          <a:blip r:embed="rId5"/>
          <a:stretch>
            <a:fillRect/>
          </a:stretch>
        </p:blipFill>
        <p:spPr>
          <a:xfrm>
            <a:off x="0" y="1066800"/>
            <a:ext cx="4195433" cy="3590254"/>
          </a:xfrm>
          <a:prstGeom prst="rect">
            <a:avLst/>
          </a:prstGeom>
        </p:spPr>
      </p:pic>
      <p:pic>
        <p:nvPicPr>
          <p:cNvPr id="12" name="Picture 11"/>
          <p:cNvPicPr>
            <a:picLocks noChangeAspect="1"/>
          </p:cNvPicPr>
          <p:nvPr/>
        </p:nvPicPr>
        <p:blipFill>
          <a:blip r:embed="rId6"/>
          <a:stretch>
            <a:fillRect/>
          </a:stretch>
        </p:blipFill>
        <p:spPr>
          <a:xfrm>
            <a:off x="3230336" y="4737769"/>
            <a:ext cx="2682967" cy="1555973"/>
          </a:xfrm>
          <a:prstGeom prst="rect">
            <a:avLst/>
          </a:prstGeom>
        </p:spPr>
      </p:pic>
    </p:spTree>
    <p:extLst>
      <p:ext uri="{BB962C8B-B14F-4D97-AF65-F5344CB8AC3E}">
        <p14:creationId xmlns:p14="http://schemas.microsoft.com/office/powerpoint/2010/main" val="933812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Zr</a:t>
            </a:r>
            <a:r>
              <a:rPr lang="en-US" sz="4000" dirty="0" smtClean="0">
                <a:latin typeface="Perpetua" pitchFamily="18"/>
              </a:rPr>
              <a:t>-Epoxide </a:t>
            </a:r>
            <a:r>
              <a:rPr lang="en-US" sz="4000" dirty="0" err="1" smtClean="0">
                <a:latin typeface="Perpetua" pitchFamily="18"/>
              </a:rPr>
              <a:t>Azidination</a:t>
            </a:r>
            <a:r>
              <a:rPr lang="en-US" sz="4000" dirty="0" smtClean="0">
                <a:latin typeface="Perpetua" pitchFamily="18"/>
              </a:rPr>
              <a:t> </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Nugent, W. A.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1992</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114</a:t>
            </a:r>
            <a:r>
              <a:rPr lang="en-US" sz="1200" dirty="0" smtClean="0">
                <a:solidFill>
                  <a:srgbClr val="000000"/>
                </a:solidFill>
                <a:latin typeface="Calibri" pitchFamily="18"/>
                <a:ea typeface="Microsoft YaHei" pitchFamily="2"/>
                <a:cs typeface="Mangal" pitchFamily="2"/>
              </a:rPr>
              <a:t>, 2768.</a:t>
            </a: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a:t>
            </a:r>
            <a:r>
              <a:rPr lang="en-US" sz="1200" b="0" i="1" u="none" strike="noStrike" kern="1200" spc="0" dirty="0" smtClean="0">
                <a:ln>
                  <a:noFill/>
                </a:ln>
                <a:solidFill>
                  <a:srgbClr val="000000"/>
                </a:solidFill>
                <a:latin typeface="Calibri" pitchFamily="18"/>
                <a:ea typeface="Microsoft YaHei" pitchFamily="2"/>
                <a:cs typeface="Mangal" pitchFamily="2"/>
              </a:rPr>
              <a:t>.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1905000" y="1595509"/>
            <a:ext cx="5459026" cy="1668333"/>
          </a:xfrm>
          <a:prstGeom prst="rect">
            <a:avLst/>
          </a:prstGeom>
        </p:spPr>
      </p:pic>
      <p:pic>
        <p:nvPicPr>
          <p:cNvPr id="7" name="Picture 6"/>
          <p:cNvPicPr>
            <a:picLocks noChangeAspect="1"/>
          </p:cNvPicPr>
          <p:nvPr/>
        </p:nvPicPr>
        <p:blipFill>
          <a:blip r:embed="rId5"/>
          <a:stretch>
            <a:fillRect/>
          </a:stretch>
        </p:blipFill>
        <p:spPr>
          <a:xfrm>
            <a:off x="1441469" y="3416121"/>
            <a:ext cx="6260701" cy="2230800"/>
          </a:xfrm>
          <a:prstGeom prst="rect">
            <a:avLst/>
          </a:prstGeom>
        </p:spPr>
      </p:pic>
    </p:spTree>
    <p:extLst>
      <p:ext uri="{BB962C8B-B14F-4D97-AF65-F5344CB8AC3E}">
        <p14:creationId xmlns:p14="http://schemas.microsoft.com/office/powerpoint/2010/main" val="1158429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Pioneering Work</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Clr>
                <a:srgbClr val="E46C0A"/>
              </a:buClr>
              <a:buFont typeface="Arial" pitchFamily="32"/>
              <a:buChar char="•"/>
            </a:pPr>
            <a:r>
              <a:rPr lang="en-US" sz="2000" dirty="0" err="1" smtClean="0">
                <a:latin typeface="Agency FB" pitchFamily="34"/>
              </a:rPr>
              <a:t>Allylation</a:t>
            </a:r>
            <a:r>
              <a:rPr lang="en-US" sz="2000" dirty="0" smtClean="0">
                <a:latin typeface="Agency FB" pitchFamily="34"/>
              </a:rPr>
              <a:t> of activated methylene compounds had originally been difficult to achieve good </a:t>
            </a:r>
            <a:r>
              <a:rPr lang="en-US" sz="2000" i="1" dirty="0" err="1" smtClean="0">
                <a:latin typeface="Agency FB" pitchFamily="34"/>
              </a:rPr>
              <a:t>ee</a:t>
            </a:r>
            <a:r>
              <a:rPr lang="en-US" sz="2000" dirty="0" smtClean="0">
                <a:latin typeface="Agency FB" pitchFamily="34"/>
              </a:rPr>
              <a:t> with chiral phosphine ligands. </a:t>
            </a: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Hayashi, T.; </a:t>
            </a:r>
            <a:r>
              <a:rPr lang="en-US" sz="1200" b="0" i="0" u="none" strike="noStrike" kern="1200" spc="0" dirty="0" err="1" smtClean="0">
                <a:ln>
                  <a:noFill/>
                </a:ln>
                <a:solidFill>
                  <a:srgbClr val="000000"/>
                </a:solidFill>
                <a:latin typeface="Calibri" pitchFamily="18"/>
                <a:ea typeface="Microsoft YaHei" pitchFamily="2"/>
                <a:cs typeface="Mangal" pitchFamily="2"/>
              </a:rPr>
              <a:t>Kanehira</a:t>
            </a:r>
            <a:r>
              <a:rPr lang="en-US" sz="1200" b="0" i="0" u="none" strike="noStrike" kern="1200" spc="0" dirty="0" smtClean="0">
                <a:ln>
                  <a:noFill/>
                </a:ln>
                <a:solidFill>
                  <a:srgbClr val="000000"/>
                </a:solidFill>
                <a:latin typeface="Calibri" pitchFamily="18"/>
                <a:ea typeface="Microsoft YaHei" pitchFamily="2"/>
                <a:cs typeface="Mangal" pitchFamily="2"/>
              </a:rPr>
              <a:t>, K.; Tsuchiya, H.; </a:t>
            </a:r>
            <a:r>
              <a:rPr lang="en-US" sz="1200" b="0" i="0" u="none" strike="noStrike" kern="1200" spc="0" dirty="0" err="1" smtClean="0">
                <a:ln>
                  <a:noFill/>
                </a:ln>
                <a:solidFill>
                  <a:srgbClr val="000000"/>
                </a:solidFill>
                <a:latin typeface="Calibri" pitchFamily="18"/>
                <a:ea typeface="Microsoft YaHei" pitchFamily="2"/>
                <a:cs typeface="Mangal" pitchFamily="2"/>
              </a:rPr>
              <a:t>Kumada</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smtClean="0">
                <a:ln>
                  <a:noFill/>
                </a:ln>
                <a:solidFill>
                  <a:srgbClr val="000000"/>
                </a:solidFill>
                <a:latin typeface="Calibri" pitchFamily="18"/>
                <a:ea typeface="Microsoft YaHei" pitchFamily="2"/>
                <a:cs typeface="Mangal" pitchFamily="2"/>
              </a:rPr>
              <a:t>Chem. </a:t>
            </a:r>
            <a:r>
              <a:rPr lang="en-US" sz="1200" b="0" i="1" u="none" strike="noStrike" kern="1200" spc="0" dirty="0" err="1" smtClean="0">
                <a:ln>
                  <a:noFill/>
                </a:ln>
                <a:solidFill>
                  <a:srgbClr val="000000"/>
                </a:solidFill>
                <a:latin typeface="Calibri" pitchFamily="18"/>
                <a:ea typeface="Microsoft YaHei" pitchFamily="2"/>
                <a:cs typeface="Mangal" pitchFamily="2"/>
              </a:rPr>
              <a:t>Commun</a:t>
            </a:r>
            <a:r>
              <a:rPr lang="en-US" sz="1200" b="0" i="1"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1982, 2586.</a:t>
            </a: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7" name="Picture 6"/>
          <p:cNvPicPr>
            <a:picLocks noChangeAspect="1"/>
          </p:cNvPicPr>
          <p:nvPr/>
        </p:nvPicPr>
        <p:blipFill>
          <a:blip r:embed="rId4"/>
          <a:stretch>
            <a:fillRect/>
          </a:stretch>
        </p:blipFill>
        <p:spPr>
          <a:xfrm>
            <a:off x="2246105" y="2518348"/>
            <a:ext cx="4122900" cy="2917200"/>
          </a:xfrm>
          <a:prstGeom prst="rect">
            <a:avLst/>
          </a:prstGeom>
        </p:spPr>
      </p:pic>
      <p:sp>
        <p:nvSpPr>
          <p:cNvPr id="8" name="TextBox 7"/>
          <p:cNvSpPr txBox="1"/>
          <p:nvPr/>
        </p:nvSpPr>
        <p:spPr>
          <a:xfrm>
            <a:off x="2863925" y="3856740"/>
            <a:ext cx="3581220" cy="1599959"/>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4654535" y="3280348"/>
            <a:ext cx="1295400" cy="762000"/>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5"/>
          <a:stretch>
            <a:fillRect/>
          </a:stretch>
        </p:blipFill>
        <p:spPr>
          <a:xfrm>
            <a:off x="338025" y="4472052"/>
            <a:ext cx="2481375" cy="886600"/>
          </a:xfrm>
          <a:prstGeom prst="rect">
            <a:avLst/>
          </a:prstGeom>
        </p:spPr>
      </p:pic>
      <p:pic>
        <p:nvPicPr>
          <p:cNvPr id="11" name="Picture 10"/>
          <p:cNvPicPr>
            <a:picLocks noChangeAspect="1"/>
          </p:cNvPicPr>
          <p:nvPr/>
        </p:nvPicPr>
        <p:blipFill rotWithShape="1">
          <a:blip r:embed="rId6"/>
          <a:srcRect b="21081"/>
          <a:stretch/>
        </p:blipFill>
        <p:spPr>
          <a:xfrm>
            <a:off x="3003276" y="4365216"/>
            <a:ext cx="5344500" cy="1188720"/>
          </a:xfrm>
          <a:prstGeom prst="rect">
            <a:avLst/>
          </a:prstGeom>
        </p:spPr>
      </p:pic>
      <p:pic>
        <p:nvPicPr>
          <p:cNvPr id="12" name="Picture 11"/>
          <p:cNvPicPr>
            <a:picLocks noChangeAspect="1"/>
          </p:cNvPicPr>
          <p:nvPr/>
        </p:nvPicPr>
        <p:blipFill>
          <a:blip r:embed="rId7"/>
          <a:stretch>
            <a:fillRect/>
          </a:stretch>
        </p:blipFill>
        <p:spPr>
          <a:xfrm>
            <a:off x="2395897" y="2183257"/>
            <a:ext cx="3741150" cy="1096333"/>
          </a:xfrm>
          <a:prstGeom prst="rect">
            <a:avLst/>
          </a:prstGeom>
        </p:spPr>
      </p:pic>
      <p:sp>
        <p:nvSpPr>
          <p:cNvPr id="13" name="TextBox 12"/>
          <p:cNvSpPr txBox="1"/>
          <p:nvPr/>
        </p:nvSpPr>
        <p:spPr>
          <a:xfrm>
            <a:off x="2272482" y="3299553"/>
            <a:ext cx="4134593" cy="369332"/>
          </a:xfrm>
          <a:prstGeom prst="rect">
            <a:avLst/>
          </a:prstGeom>
          <a:noFill/>
        </p:spPr>
        <p:txBody>
          <a:bodyPr wrap="none" rtlCol="0">
            <a:spAutoFit/>
          </a:bodyPr>
          <a:lstStyle/>
          <a:p>
            <a:r>
              <a:rPr lang="en-US" dirty="0" err="1" smtClean="0"/>
              <a:t>i</a:t>
            </a:r>
            <a:r>
              <a:rPr lang="en-US" sz="1600" dirty="0" smtClean="0"/>
              <a:t>) </a:t>
            </a:r>
            <a:r>
              <a:rPr lang="en-US" sz="1600" dirty="0" err="1" smtClean="0"/>
              <a:t>NaH</a:t>
            </a:r>
            <a:r>
              <a:rPr lang="en-US" sz="1600" dirty="0" smtClean="0"/>
              <a:t>/THF; ii) </a:t>
            </a:r>
            <a:r>
              <a:rPr lang="en-US" sz="1600" dirty="0" err="1" smtClean="0"/>
              <a:t>allylacetate</a:t>
            </a:r>
            <a:r>
              <a:rPr lang="en-US" sz="1600" dirty="0" smtClean="0"/>
              <a:t>/[(</a:t>
            </a:r>
            <a:r>
              <a:rPr lang="en-US" sz="1600" dirty="0" err="1" smtClean="0"/>
              <a:t>allyl</a:t>
            </a:r>
            <a:r>
              <a:rPr lang="en-US" sz="1600" dirty="0" smtClean="0"/>
              <a:t>)</a:t>
            </a:r>
            <a:r>
              <a:rPr lang="en-US" sz="1600" dirty="0" err="1" smtClean="0"/>
              <a:t>PdCl</a:t>
            </a:r>
            <a:r>
              <a:rPr lang="en-US" sz="1600" dirty="0" smtClean="0"/>
              <a:t>]</a:t>
            </a:r>
            <a:r>
              <a:rPr lang="en-US" sz="1600" baseline="-25000" dirty="0" smtClean="0"/>
              <a:t>2</a:t>
            </a:r>
            <a:r>
              <a:rPr lang="en-US" sz="1600" dirty="0" smtClean="0"/>
              <a:t> / -30 ºC</a:t>
            </a:r>
            <a:endParaRPr lang="en-US" dirty="0"/>
          </a:p>
        </p:txBody>
      </p:sp>
      <p:sp>
        <p:nvSpPr>
          <p:cNvPr id="17" name="TextBox 16"/>
          <p:cNvSpPr txBox="1"/>
          <p:nvPr/>
        </p:nvSpPr>
        <p:spPr>
          <a:xfrm>
            <a:off x="3352800" y="5590204"/>
            <a:ext cx="5486400" cy="369332"/>
          </a:xfrm>
          <a:prstGeom prst="rect">
            <a:avLst/>
          </a:prstGeom>
          <a:noFill/>
        </p:spPr>
        <p:txBody>
          <a:bodyPr wrap="square" rtlCol="0">
            <a:spAutoFit/>
          </a:bodyPr>
          <a:lstStyle/>
          <a:p>
            <a:r>
              <a:rPr lang="en-US" dirty="0" smtClean="0"/>
              <a:t>80%, 45% </a:t>
            </a:r>
            <a:r>
              <a:rPr lang="en-US" i="1" dirty="0" err="1" smtClean="0"/>
              <a:t>ee</a:t>
            </a:r>
            <a:r>
              <a:rPr lang="en-US" i="1" dirty="0" smtClean="0"/>
              <a:t> (S)          </a:t>
            </a:r>
            <a:r>
              <a:rPr lang="en-US" dirty="0" smtClean="0"/>
              <a:t>64%, 31% </a:t>
            </a:r>
            <a:r>
              <a:rPr lang="en-US" i="1" dirty="0" err="1" smtClean="0"/>
              <a:t>ee</a:t>
            </a:r>
            <a:r>
              <a:rPr lang="en-US" i="1" dirty="0" smtClean="0"/>
              <a:t> (S) </a:t>
            </a:r>
            <a:r>
              <a:rPr lang="en-US" dirty="0" smtClean="0"/>
              <a:t>      86%, 15% </a:t>
            </a:r>
            <a:r>
              <a:rPr lang="en-US" i="1" dirty="0" err="1" smtClean="0"/>
              <a:t>ee</a:t>
            </a:r>
            <a:r>
              <a:rPr lang="en-US" i="1" dirty="0" smtClean="0"/>
              <a:t> (S)</a:t>
            </a:r>
            <a:endParaRPr lang="en-US" dirty="0"/>
          </a:p>
        </p:txBody>
      </p:sp>
    </p:spTree>
    <p:extLst>
      <p:ext uri="{BB962C8B-B14F-4D97-AF65-F5344CB8AC3E}">
        <p14:creationId xmlns:p14="http://schemas.microsoft.com/office/powerpoint/2010/main" val="1778555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3"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Tethered </a:t>
            </a:r>
            <a:r>
              <a:rPr lang="en-US" sz="4000" dirty="0" smtClean="0">
                <a:latin typeface="Perpetua" pitchFamily="18"/>
              </a:rPr>
              <a:t>Bimetallic Catalysis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Konsler</a:t>
            </a:r>
            <a:r>
              <a:rPr lang="en-US" sz="1200" b="0" i="0" u="none" strike="noStrike" kern="1200" spc="0" dirty="0" smtClean="0">
                <a:ln>
                  <a:noFill/>
                </a:ln>
                <a:solidFill>
                  <a:srgbClr val="000000"/>
                </a:solidFill>
                <a:latin typeface="Calibri" pitchFamily="18"/>
                <a:ea typeface="Microsoft YaHei" pitchFamily="2"/>
                <a:cs typeface="Mangal" pitchFamily="2"/>
              </a:rPr>
              <a:t>, R. G.; Karl, J.; Jacobsen, E. N. </a:t>
            </a:r>
            <a:r>
              <a:rPr lang="en-US" sz="1200" b="0" i="1" u="none" strike="noStrike" kern="1200" spc="0" dirty="0" smtClean="0">
                <a:ln>
                  <a:noFill/>
                </a:ln>
                <a:solidFill>
                  <a:srgbClr val="000000"/>
                </a:solidFill>
                <a:latin typeface="Calibri" pitchFamily="18"/>
                <a:ea typeface="Microsoft YaHei" pitchFamily="2"/>
                <a:cs typeface="Mangal" pitchFamily="2"/>
              </a:rPr>
              <a:t>J. Am. Chem. </a:t>
            </a:r>
            <a:r>
              <a:rPr lang="en-US" sz="1200" b="0" i="1" u="none" strike="noStrike" kern="1200" spc="0" dirty="0" err="1" smtClean="0">
                <a:ln>
                  <a:noFill/>
                </a:ln>
                <a:solidFill>
                  <a:srgbClr val="000000"/>
                </a:solidFill>
                <a:latin typeface="Calibri" pitchFamily="18"/>
                <a:ea typeface="Microsoft YaHei" pitchFamily="2"/>
                <a:cs typeface="Mangal" pitchFamily="2"/>
              </a:rPr>
              <a:t>Soc</a:t>
            </a:r>
            <a:r>
              <a:rPr lang="en-US" sz="1200" b="0" i="0" u="none" strike="noStrike" kern="1200" spc="0" dirty="0" smtClean="0">
                <a:ln>
                  <a:noFill/>
                </a:ln>
                <a:solidFill>
                  <a:srgbClr val="000000"/>
                </a:solidFill>
                <a:latin typeface="Calibri" pitchFamily="18"/>
                <a:ea typeface="Microsoft YaHei" pitchFamily="2"/>
                <a:cs typeface="Mangal" pitchFamily="2"/>
              </a:rPr>
              <a:t>, 1998, </a:t>
            </a:r>
            <a:r>
              <a:rPr lang="en-US" sz="1200" i="1" dirty="0" smtClean="0">
                <a:solidFill>
                  <a:srgbClr val="000000"/>
                </a:solidFill>
                <a:latin typeface="Calibri" pitchFamily="18"/>
                <a:ea typeface="Microsoft YaHei" pitchFamily="2"/>
                <a:cs typeface="Mangal" pitchFamily="2"/>
              </a:rPr>
              <a:t>120</a:t>
            </a:r>
            <a:r>
              <a:rPr lang="en-US" sz="1200" b="0" i="0" u="none" strike="noStrike" kern="1200" spc="0" dirty="0" smtClean="0">
                <a:ln>
                  <a:noFill/>
                </a:ln>
                <a:solidFill>
                  <a:srgbClr val="000000"/>
                </a:solidFill>
                <a:latin typeface="Calibri" pitchFamily="18"/>
                <a:ea typeface="Microsoft YaHei" pitchFamily="2"/>
                <a:cs typeface="Mangal" pitchFamily="2"/>
              </a:rPr>
              <a:t>, 10780.</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4"/>
          <a:stretch>
            <a:fillRect/>
          </a:stretch>
        </p:blipFill>
        <p:spPr>
          <a:xfrm>
            <a:off x="-25940" y="1142640"/>
            <a:ext cx="3893850" cy="1594450"/>
          </a:xfrm>
          <a:prstGeom prst="rect">
            <a:avLst/>
          </a:prstGeom>
        </p:spPr>
      </p:pic>
      <p:pic>
        <p:nvPicPr>
          <p:cNvPr id="7" name="Picture 6"/>
          <p:cNvPicPr>
            <a:picLocks noChangeAspect="1"/>
          </p:cNvPicPr>
          <p:nvPr/>
        </p:nvPicPr>
        <p:blipFill>
          <a:blip r:embed="rId5"/>
          <a:stretch>
            <a:fillRect/>
          </a:stretch>
        </p:blipFill>
        <p:spPr>
          <a:xfrm>
            <a:off x="68099" y="3157448"/>
            <a:ext cx="4122901" cy="3081650"/>
          </a:xfrm>
          <a:prstGeom prst="rect">
            <a:avLst/>
          </a:prstGeom>
        </p:spPr>
      </p:pic>
      <p:pic>
        <p:nvPicPr>
          <p:cNvPr id="8" name="Picture 7"/>
          <p:cNvPicPr>
            <a:picLocks noChangeAspect="1"/>
          </p:cNvPicPr>
          <p:nvPr/>
        </p:nvPicPr>
        <p:blipFill>
          <a:blip r:embed="rId6"/>
          <a:stretch>
            <a:fillRect/>
          </a:stretch>
        </p:blipFill>
        <p:spPr>
          <a:xfrm>
            <a:off x="4191000" y="1170202"/>
            <a:ext cx="4752788" cy="1687400"/>
          </a:xfrm>
          <a:prstGeom prst="rect">
            <a:avLst/>
          </a:prstGeom>
        </p:spPr>
      </p:pic>
      <p:pic>
        <p:nvPicPr>
          <p:cNvPr id="9" name="Picture 8"/>
          <p:cNvPicPr>
            <a:picLocks noChangeAspect="1"/>
          </p:cNvPicPr>
          <p:nvPr/>
        </p:nvPicPr>
        <p:blipFill>
          <a:blip r:embed="rId7"/>
          <a:stretch>
            <a:fillRect/>
          </a:stretch>
        </p:blipFill>
        <p:spPr>
          <a:xfrm>
            <a:off x="4419843" y="1059300"/>
            <a:ext cx="4724157" cy="3131700"/>
          </a:xfrm>
          <a:prstGeom prst="rect">
            <a:avLst/>
          </a:prstGeom>
        </p:spPr>
      </p:pic>
      <p:sp>
        <p:nvSpPr>
          <p:cNvPr id="11" name="Rectangle 10"/>
          <p:cNvSpPr/>
          <p:nvPr/>
        </p:nvSpPr>
        <p:spPr>
          <a:xfrm>
            <a:off x="6553200" y="1218840"/>
            <a:ext cx="2376394" cy="182916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p:cNvSpPr txBox="1"/>
          <p:nvPr/>
        </p:nvSpPr>
        <p:spPr>
          <a:xfrm>
            <a:off x="6959710" y="3107398"/>
            <a:ext cx="1955690" cy="369332"/>
          </a:xfrm>
          <a:prstGeom prst="rect">
            <a:avLst/>
          </a:prstGeom>
          <a:noFill/>
        </p:spPr>
        <p:txBody>
          <a:bodyPr wrap="square" rtlCol="0">
            <a:spAutoFit/>
          </a:bodyPr>
          <a:lstStyle/>
          <a:p>
            <a:r>
              <a:rPr lang="en-US" i="1" dirty="0" smtClean="0">
                <a:solidFill>
                  <a:schemeClr val="accent6">
                    <a:lumMod val="75000"/>
                  </a:schemeClr>
                </a:solidFill>
              </a:rPr>
              <a:t>The Winner!</a:t>
            </a:r>
            <a:endParaRPr lang="en-US" i="1" dirty="0">
              <a:solidFill>
                <a:schemeClr val="accent6">
                  <a:lumMod val="75000"/>
                </a:schemeClr>
              </a:solidFill>
            </a:endParaRPr>
          </a:p>
        </p:txBody>
      </p:sp>
      <p:pic>
        <p:nvPicPr>
          <p:cNvPr id="13" name="Picture 12"/>
          <p:cNvPicPr>
            <a:picLocks noChangeAspect="1"/>
          </p:cNvPicPr>
          <p:nvPr/>
        </p:nvPicPr>
        <p:blipFill>
          <a:blip r:embed="rId8"/>
          <a:stretch>
            <a:fillRect/>
          </a:stretch>
        </p:blipFill>
        <p:spPr>
          <a:xfrm>
            <a:off x="4608809" y="4174176"/>
            <a:ext cx="4535191" cy="2683824"/>
          </a:xfrm>
          <a:prstGeom prst="rect">
            <a:avLst/>
          </a:prstGeom>
        </p:spPr>
      </p:pic>
    </p:spTree>
    <p:extLst>
      <p:ext uri="{BB962C8B-B14F-4D97-AF65-F5344CB8AC3E}">
        <p14:creationId xmlns:p14="http://schemas.microsoft.com/office/powerpoint/2010/main" val="2278758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Al Together</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Mazet</a:t>
            </a:r>
            <a:r>
              <a:rPr lang="en-US" sz="1200" dirty="0" smtClean="0">
                <a:solidFill>
                  <a:srgbClr val="000000"/>
                </a:solidFill>
                <a:latin typeface="Calibri" pitchFamily="18"/>
                <a:ea typeface="Microsoft YaHei" pitchFamily="2"/>
                <a:cs typeface="Mangal" pitchFamily="2"/>
              </a:rPr>
              <a:t>, C.; Jacobsen, E. N.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2008</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47</a:t>
            </a:r>
            <a:r>
              <a:rPr lang="en-US" sz="1200" dirty="0" smtClean="0">
                <a:solidFill>
                  <a:srgbClr val="000000"/>
                </a:solidFill>
                <a:latin typeface="Calibri" pitchFamily="18"/>
                <a:ea typeface="Microsoft YaHei" pitchFamily="2"/>
                <a:cs typeface="Mangal" pitchFamily="2"/>
              </a:rPr>
              <a:t>, 1762.</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2362200" y="1066800"/>
            <a:ext cx="6165263" cy="2240334"/>
          </a:xfrm>
          <a:prstGeom prst="rect">
            <a:avLst/>
          </a:prstGeom>
        </p:spPr>
      </p:pic>
      <p:pic>
        <p:nvPicPr>
          <p:cNvPr id="8" name="Picture 7"/>
          <p:cNvPicPr>
            <a:picLocks noChangeAspect="1"/>
          </p:cNvPicPr>
          <p:nvPr/>
        </p:nvPicPr>
        <p:blipFill>
          <a:blip r:embed="rId5"/>
          <a:stretch>
            <a:fillRect/>
          </a:stretch>
        </p:blipFill>
        <p:spPr>
          <a:xfrm>
            <a:off x="228600" y="1066800"/>
            <a:ext cx="1966013" cy="2035367"/>
          </a:xfrm>
          <a:prstGeom prst="rect">
            <a:avLst/>
          </a:prstGeom>
        </p:spPr>
      </p:pic>
      <p:pic>
        <p:nvPicPr>
          <p:cNvPr id="9" name="Picture 8"/>
          <p:cNvPicPr>
            <a:picLocks noChangeAspect="1"/>
          </p:cNvPicPr>
          <p:nvPr/>
        </p:nvPicPr>
        <p:blipFill>
          <a:blip r:embed="rId6"/>
          <a:stretch>
            <a:fillRect/>
          </a:stretch>
        </p:blipFill>
        <p:spPr>
          <a:xfrm>
            <a:off x="412724" y="3097500"/>
            <a:ext cx="3244876" cy="3303300"/>
          </a:xfrm>
          <a:prstGeom prst="rect">
            <a:avLst/>
          </a:prstGeom>
        </p:spPr>
      </p:pic>
      <p:pic>
        <p:nvPicPr>
          <p:cNvPr id="11" name="Picture 10"/>
          <p:cNvPicPr>
            <a:picLocks noChangeAspect="1"/>
          </p:cNvPicPr>
          <p:nvPr/>
        </p:nvPicPr>
        <p:blipFill>
          <a:blip r:embed="rId7"/>
          <a:stretch>
            <a:fillRect/>
          </a:stretch>
        </p:blipFill>
        <p:spPr>
          <a:xfrm>
            <a:off x="4771513" y="3746929"/>
            <a:ext cx="3225788" cy="2288000"/>
          </a:xfrm>
          <a:prstGeom prst="rect">
            <a:avLst/>
          </a:prstGeom>
        </p:spPr>
      </p:pic>
    </p:spTree>
    <p:extLst>
      <p:ext uri="{BB962C8B-B14F-4D97-AF65-F5344CB8AC3E}">
        <p14:creationId xmlns:p14="http://schemas.microsoft.com/office/powerpoint/2010/main" val="4240240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Resolution/Polymerization</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Thomas, R. M.; </a:t>
            </a:r>
            <a:r>
              <a:rPr lang="en-US" sz="1200" i="1" dirty="0" smtClean="0">
                <a:solidFill>
                  <a:srgbClr val="000000"/>
                </a:solidFill>
                <a:latin typeface="Calibri" pitchFamily="18"/>
                <a:ea typeface="Microsoft YaHei" pitchFamily="2"/>
                <a:cs typeface="Mangal" pitchFamily="2"/>
              </a:rPr>
              <a:t>et al.</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2010</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132</a:t>
            </a:r>
            <a:r>
              <a:rPr lang="en-US" sz="1200" dirty="0" smtClean="0">
                <a:solidFill>
                  <a:srgbClr val="000000"/>
                </a:solidFill>
                <a:latin typeface="Calibri" pitchFamily="18"/>
                <a:ea typeface="Microsoft YaHei" pitchFamily="2"/>
                <a:cs typeface="Mangal" pitchFamily="2"/>
              </a:rPr>
              <a:t>, 16520.</a:t>
            </a: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304800" y="1218600"/>
            <a:ext cx="3550276" cy="2192667"/>
          </a:xfrm>
          <a:prstGeom prst="rect">
            <a:avLst/>
          </a:prstGeom>
        </p:spPr>
      </p:pic>
      <p:pic>
        <p:nvPicPr>
          <p:cNvPr id="8" name="Picture 7"/>
          <p:cNvPicPr>
            <a:picLocks noChangeAspect="1"/>
          </p:cNvPicPr>
          <p:nvPr/>
        </p:nvPicPr>
        <p:blipFill>
          <a:blip r:embed="rId5"/>
          <a:stretch>
            <a:fillRect/>
          </a:stretch>
        </p:blipFill>
        <p:spPr>
          <a:xfrm>
            <a:off x="4571820" y="1104180"/>
            <a:ext cx="3493013" cy="2869534"/>
          </a:xfrm>
          <a:prstGeom prst="rect">
            <a:avLst/>
          </a:prstGeom>
        </p:spPr>
      </p:pic>
      <p:pic>
        <p:nvPicPr>
          <p:cNvPr id="11" name="Picture 10"/>
          <p:cNvPicPr>
            <a:picLocks noChangeAspect="1"/>
          </p:cNvPicPr>
          <p:nvPr/>
        </p:nvPicPr>
        <p:blipFill>
          <a:blip r:embed="rId6"/>
          <a:stretch>
            <a:fillRect/>
          </a:stretch>
        </p:blipFill>
        <p:spPr>
          <a:xfrm>
            <a:off x="3429000" y="1202535"/>
            <a:ext cx="5376949" cy="5383950"/>
          </a:xfrm>
          <a:prstGeom prst="rect">
            <a:avLst/>
          </a:prstGeom>
        </p:spPr>
      </p:pic>
      <p:pic>
        <p:nvPicPr>
          <p:cNvPr id="12" name="Picture 11"/>
          <p:cNvPicPr>
            <a:picLocks noChangeAspect="1"/>
          </p:cNvPicPr>
          <p:nvPr/>
        </p:nvPicPr>
        <p:blipFill>
          <a:blip r:embed="rId7"/>
          <a:stretch>
            <a:fillRect/>
          </a:stretch>
        </p:blipFill>
        <p:spPr>
          <a:xfrm>
            <a:off x="814658" y="3134351"/>
            <a:ext cx="1992735" cy="1450020"/>
          </a:xfrm>
          <a:prstGeom prst="rect">
            <a:avLst/>
          </a:prstGeom>
        </p:spPr>
      </p:pic>
      <p:sp>
        <p:nvSpPr>
          <p:cNvPr id="13" name="TextBox 12"/>
          <p:cNvSpPr txBox="1"/>
          <p:nvPr/>
        </p:nvSpPr>
        <p:spPr>
          <a:xfrm>
            <a:off x="2067695" y="4431268"/>
            <a:ext cx="90854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20057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Vanadium Oxidation of </a:t>
            </a:r>
            <a:r>
              <a:rPr lang="en-US" sz="4000" dirty="0" err="1" smtClean="0">
                <a:latin typeface="Perpetua" pitchFamily="18"/>
              </a:rPr>
              <a:t>Naphthol</a:t>
            </a:r>
            <a:r>
              <a:rPr lang="en-US" sz="4000" dirty="0" smtClean="0">
                <a:latin typeface="Perpetua" pitchFamily="18"/>
              </a:rPr>
              <a:t> </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Guo</a:t>
            </a:r>
            <a:r>
              <a:rPr lang="en-US" sz="1200" dirty="0" smtClean="0">
                <a:solidFill>
                  <a:srgbClr val="000000"/>
                </a:solidFill>
                <a:latin typeface="Calibri" pitchFamily="18"/>
                <a:ea typeface="Microsoft YaHei" pitchFamily="2"/>
                <a:cs typeface="Mangal" pitchFamily="2"/>
              </a:rPr>
              <a:t>, Q.-X.; Gong, L.-Z.; </a:t>
            </a:r>
            <a:r>
              <a:rPr lang="en-US" sz="1200" i="1" dirty="0" smtClean="0">
                <a:solidFill>
                  <a:srgbClr val="000000"/>
                </a:solidFill>
                <a:latin typeface="Calibri" pitchFamily="18"/>
                <a:ea typeface="Microsoft YaHei" pitchFamily="2"/>
                <a:cs typeface="Mangal" pitchFamily="2"/>
              </a:rPr>
              <a:t>et al.</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2007</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129</a:t>
            </a:r>
            <a:r>
              <a:rPr lang="en-US" sz="1200" dirty="0" smtClean="0">
                <a:solidFill>
                  <a:srgbClr val="000000"/>
                </a:solidFill>
                <a:latin typeface="Calibri" pitchFamily="18"/>
                <a:ea typeface="Microsoft YaHei" pitchFamily="2"/>
                <a:cs typeface="Mangal" pitchFamily="2"/>
              </a:rPr>
              <a:t>, 13927.</a:t>
            </a: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0" y="1980721"/>
            <a:ext cx="4724157" cy="3253250"/>
          </a:xfrm>
          <a:prstGeom prst="rect">
            <a:avLst/>
          </a:prstGeom>
        </p:spPr>
      </p:pic>
      <p:pic>
        <p:nvPicPr>
          <p:cNvPr id="8" name="Picture 7"/>
          <p:cNvPicPr>
            <a:picLocks noChangeAspect="1"/>
          </p:cNvPicPr>
          <p:nvPr/>
        </p:nvPicPr>
        <p:blipFill rotWithShape="1">
          <a:blip r:embed="rId5"/>
          <a:srcRect r="2357"/>
          <a:stretch/>
        </p:blipFill>
        <p:spPr>
          <a:xfrm>
            <a:off x="4754880" y="2071394"/>
            <a:ext cx="4389120" cy="3238950"/>
          </a:xfrm>
          <a:prstGeom prst="rect">
            <a:avLst/>
          </a:prstGeom>
        </p:spPr>
      </p:pic>
      <p:pic>
        <p:nvPicPr>
          <p:cNvPr id="9" name="Picture 8"/>
          <p:cNvPicPr>
            <a:picLocks noChangeAspect="1"/>
          </p:cNvPicPr>
          <p:nvPr/>
        </p:nvPicPr>
        <p:blipFill>
          <a:blip r:embed="rId6"/>
          <a:stretch>
            <a:fillRect/>
          </a:stretch>
        </p:blipFill>
        <p:spPr>
          <a:xfrm>
            <a:off x="457200" y="1497248"/>
            <a:ext cx="8238166" cy="4387241"/>
          </a:xfrm>
          <a:prstGeom prst="rect">
            <a:avLst/>
          </a:prstGeom>
        </p:spPr>
      </p:pic>
    </p:spTree>
    <p:extLst>
      <p:ext uri="{BB962C8B-B14F-4D97-AF65-F5344CB8AC3E}">
        <p14:creationId xmlns:p14="http://schemas.microsoft.com/office/powerpoint/2010/main" val="2452813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Tethered and Bridged </a:t>
            </a:r>
            <a:r>
              <a:rPr lang="en-US" sz="4000" dirty="0" err="1" smtClean="0">
                <a:latin typeface="Perpetua" pitchFamily="18"/>
              </a:rPr>
              <a:t>Ti-Salen</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Zhang, Z.; Wang, Z.; Zhang, R.; Ding, K.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2010</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49</a:t>
            </a:r>
            <a:r>
              <a:rPr lang="en-US" sz="1200" dirty="0" smtClean="0">
                <a:solidFill>
                  <a:srgbClr val="000000"/>
                </a:solidFill>
                <a:latin typeface="Calibri" pitchFamily="18"/>
                <a:ea typeface="Microsoft YaHei" pitchFamily="2"/>
                <a:cs typeface="Mangal" pitchFamily="2"/>
              </a:rPr>
              <a:t>, 6746.</a:t>
            </a: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36576" y="3741199"/>
            <a:ext cx="4266057" cy="2431001"/>
          </a:xfrm>
          <a:prstGeom prst="rect">
            <a:avLst/>
          </a:prstGeom>
        </p:spPr>
      </p:pic>
      <p:pic>
        <p:nvPicPr>
          <p:cNvPr id="8" name="Picture 7"/>
          <p:cNvPicPr>
            <a:picLocks noChangeAspect="1"/>
          </p:cNvPicPr>
          <p:nvPr/>
        </p:nvPicPr>
        <p:blipFill>
          <a:blip r:embed="rId5"/>
          <a:stretch>
            <a:fillRect/>
          </a:stretch>
        </p:blipFill>
        <p:spPr>
          <a:xfrm>
            <a:off x="4333589" y="1066800"/>
            <a:ext cx="4810051" cy="2767050"/>
          </a:xfrm>
          <a:prstGeom prst="rect">
            <a:avLst/>
          </a:prstGeom>
        </p:spPr>
      </p:pic>
      <p:pic>
        <p:nvPicPr>
          <p:cNvPr id="9" name="Picture 8"/>
          <p:cNvPicPr>
            <a:picLocks noChangeAspect="1"/>
          </p:cNvPicPr>
          <p:nvPr/>
        </p:nvPicPr>
        <p:blipFill rotWithShape="1">
          <a:blip r:embed="rId6"/>
          <a:srcRect b="7067"/>
          <a:stretch/>
        </p:blipFill>
        <p:spPr>
          <a:xfrm>
            <a:off x="4343400" y="2362200"/>
            <a:ext cx="4781420" cy="4133088"/>
          </a:xfrm>
          <a:prstGeom prst="rect">
            <a:avLst/>
          </a:prstGeom>
        </p:spPr>
      </p:pic>
      <p:pic>
        <p:nvPicPr>
          <p:cNvPr id="11" name="Picture 10"/>
          <p:cNvPicPr>
            <a:picLocks noChangeAspect="1"/>
          </p:cNvPicPr>
          <p:nvPr/>
        </p:nvPicPr>
        <p:blipFill>
          <a:blip r:embed="rId7"/>
          <a:stretch>
            <a:fillRect/>
          </a:stretch>
        </p:blipFill>
        <p:spPr>
          <a:xfrm>
            <a:off x="35668" y="1218600"/>
            <a:ext cx="4248878" cy="2455787"/>
          </a:xfrm>
          <a:prstGeom prst="rect">
            <a:avLst/>
          </a:prstGeom>
        </p:spPr>
      </p:pic>
      <p:sp>
        <p:nvSpPr>
          <p:cNvPr id="12" name="TextBox 11"/>
          <p:cNvSpPr txBox="1"/>
          <p:nvPr/>
        </p:nvSpPr>
        <p:spPr>
          <a:xfrm>
            <a:off x="33844" y="1524000"/>
            <a:ext cx="347156" cy="456721"/>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p:nvPicPr>
        <p:blipFill>
          <a:blip r:embed="rId8"/>
          <a:stretch>
            <a:fillRect/>
          </a:stretch>
        </p:blipFill>
        <p:spPr>
          <a:xfrm>
            <a:off x="2595356" y="1098025"/>
            <a:ext cx="4292779" cy="5490247"/>
          </a:xfrm>
          <a:prstGeom prst="rect">
            <a:avLst/>
          </a:prstGeom>
        </p:spPr>
      </p:pic>
      <p:sp>
        <p:nvSpPr>
          <p:cNvPr id="14" name="TextBox 13"/>
          <p:cNvSpPr txBox="1"/>
          <p:nvPr/>
        </p:nvSpPr>
        <p:spPr>
          <a:xfrm>
            <a:off x="2595356" y="1218600"/>
            <a:ext cx="300244" cy="369332"/>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2514600" y="4191000"/>
            <a:ext cx="30024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20315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108353"/>
            <a:ext cx="5344500" cy="4770480"/>
          </a:xfrm>
          <a:prstGeom prst="rect">
            <a:avLst/>
          </a:prstGeom>
        </p:spPr>
      </p:pic>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Oligomeric</a:t>
            </a:r>
            <a:r>
              <a:rPr lang="en-US" sz="4000" dirty="0" smtClean="0">
                <a:latin typeface="Perpetua" pitchFamily="18"/>
              </a:rPr>
              <a:t>/Polymeric Scaffolds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pic>
        <p:nvPicPr>
          <p:cNvPr id="8" name="Picture 7"/>
          <p:cNvPicPr>
            <a:picLocks noChangeAspect="1"/>
          </p:cNvPicPr>
          <p:nvPr/>
        </p:nvPicPr>
        <p:blipFill>
          <a:blip r:embed="rId5"/>
          <a:stretch>
            <a:fillRect/>
          </a:stretch>
        </p:blipFill>
        <p:spPr>
          <a:xfrm>
            <a:off x="5943600" y="1115809"/>
            <a:ext cx="2412660" cy="1647360"/>
          </a:xfrm>
          <a:prstGeom prst="rect">
            <a:avLst/>
          </a:prstGeom>
        </p:spPr>
      </p:pic>
      <p:pic>
        <p:nvPicPr>
          <p:cNvPr id="9" name="Picture 8"/>
          <p:cNvPicPr>
            <a:picLocks noChangeAspect="1"/>
          </p:cNvPicPr>
          <p:nvPr/>
        </p:nvPicPr>
        <p:blipFill>
          <a:blip r:embed="rId6"/>
          <a:stretch>
            <a:fillRect/>
          </a:stretch>
        </p:blipFill>
        <p:spPr>
          <a:xfrm>
            <a:off x="5703208" y="2696606"/>
            <a:ext cx="2992920" cy="1593974"/>
          </a:xfrm>
          <a:prstGeom prst="rect">
            <a:avLst/>
          </a:prstGeom>
        </p:spPr>
      </p:pic>
      <p:pic>
        <p:nvPicPr>
          <p:cNvPr id="11" name="Picture 10"/>
          <p:cNvPicPr>
            <a:picLocks noChangeAspect="1"/>
          </p:cNvPicPr>
          <p:nvPr/>
        </p:nvPicPr>
        <p:blipFill>
          <a:blip r:embed="rId7"/>
          <a:stretch>
            <a:fillRect/>
          </a:stretch>
        </p:blipFill>
        <p:spPr>
          <a:xfrm>
            <a:off x="5011823" y="4656056"/>
            <a:ext cx="4054186" cy="1887600"/>
          </a:xfrm>
          <a:prstGeom prst="rect">
            <a:avLst/>
          </a:prstGeom>
        </p:spPr>
      </p:pic>
      <p:sp>
        <p:nvSpPr>
          <p:cNvPr id="6" name="TextBox 9"/>
          <p:cNvSpPr/>
          <p:nvPr/>
        </p:nvSpPr>
        <p:spPr>
          <a:xfrm>
            <a:off x="0" y="5791200"/>
            <a:ext cx="9143640" cy="1030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dirty="0" smtClean="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Breinbauer</a:t>
            </a:r>
            <a:r>
              <a:rPr lang="en-US" sz="1200" dirty="0" smtClean="0">
                <a:solidFill>
                  <a:srgbClr val="000000"/>
                </a:solidFill>
                <a:latin typeface="Calibri" pitchFamily="18"/>
                <a:ea typeface="Microsoft YaHei" pitchFamily="2"/>
                <a:cs typeface="Mangal" pitchFamily="2"/>
              </a:rPr>
              <a:t>, R.; Jacobsen, E. N.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2000</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39</a:t>
            </a:r>
            <a:r>
              <a:rPr lang="en-US" sz="1200" dirty="0" smtClean="0">
                <a:solidFill>
                  <a:srgbClr val="000000"/>
                </a:solidFill>
                <a:latin typeface="Calibri" pitchFamily="18"/>
                <a:ea typeface="Microsoft YaHei" pitchFamily="2"/>
                <a:cs typeface="Mangal" pitchFamily="2"/>
              </a:rPr>
              <a:t>, 3604.</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Annis</a:t>
            </a:r>
            <a:r>
              <a:rPr lang="en-US" sz="1200" dirty="0" smtClean="0">
                <a:solidFill>
                  <a:srgbClr val="000000"/>
                </a:solidFill>
                <a:latin typeface="Calibri" pitchFamily="18"/>
                <a:ea typeface="Microsoft YaHei" pitchFamily="2"/>
                <a:cs typeface="Mangal" pitchFamily="2"/>
              </a:rPr>
              <a:t>, D. A.; Jacobsen, E. N.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1999</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121</a:t>
            </a:r>
            <a:r>
              <a:rPr lang="en-US" sz="1200" dirty="0" smtClean="0">
                <a:solidFill>
                  <a:srgbClr val="000000"/>
                </a:solidFill>
                <a:latin typeface="Calibri" pitchFamily="18"/>
                <a:ea typeface="Microsoft YaHei" pitchFamily="2"/>
                <a:cs typeface="Mangal" pitchFamily="2"/>
              </a:rPr>
              <a:t>, 4147.</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Rossbach</a:t>
            </a:r>
            <a:r>
              <a:rPr lang="en-US" sz="1200" dirty="0" smtClean="0">
                <a:solidFill>
                  <a:srgbClr val="000000"/>
                </a:solidFill>
                <a:latin typeface="Calibri" pitchFamily="18"/>
                <a:ea typeface="Microsoft YaHei" pitchFamily="2"/>
                <a:cs typeface="Mangal" pitchFamily="2"/>
              </a:rPr>
              <a:t>, B. M.; Leopold, K.; </a:t>
            </a:r>
            <a:r>
              <a:rPr lang="en-US" sz="1200" dirty="0" err="1" smtClean="0">
                <a:solidFill>
                  <a:srgbClr val="000000"/>
                </a:solidFill>
                <a:latin typeface="Calibri" pitchFamily="18"/>
                <a:ea typeface="Microsoft YaHei" pitchFamily="2"/>
                <a:cs typeface="Mangal" pitchFamily="2"/>
              </a:rPr>
              <a:t>Weberskirch</a:t>
            </a:r>
            <a:r>
              <a:rPr lang="en-US" sz="1200" dirty="0" smtClean="0">
                <a:solidFill>
                  <a:srgbClr val="000000"/>
                </a:solidFill>
                <a:latin typeface="Calibri" pitchFamily="18"/>
                <a:ea typeface="Microsoft YaHei" pitchFamily="2"/>
                <a:cs typeface="Mangal" pitchFamily="2"/>
              </a:rPr>
              <a:t>, R.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2006</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45</a:t>
            </a:r>
            <a:r>
              <a:rPr lang="en-US" sz="1200" dirty="0" smtClean="0">
                <a:solidFill>
                  <a:srgbClr val="000000"/>
                </a:solidFill>
                <a:latin typeface="Calibri" pitchFamily="18"/>
                <a:ea typeface="Microsoft YaHei" pitchFamily="2"/>
                <a:cs typeface="Mangal" pitchFamily="2"/>
              </a:rPr>
              <a:t>, 1309.</a:t>
            </a: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a:t>
            </a:r>
            <a:r>
              <a:rPr lang="en-US" sz="1200" b="0" i="0" u="none" strike="noStrike" kern="1200" spc="0" dirty="0" smtClean="0">
                <a:ln>
                  <a:noFill/>
                </a:ln>
                <a:solidFill>
                  <a:srgbClr val="000000"/>
                </a:solidFill>
                <a:latin typeface="Calibri" pitchFamily="18"/>
                <a:ea typeface="Microsoft YaHei" pitchFamily="2"/>
                <a:cs typeface="Mangal" pitchFamily="2"/>
              </a:rPr>
              <a:t>, J. Hong, S. </a:t>
            </a:r>
            <a:r>
              <a:rPr lang="en-US" sz="1200" b="0" i="1" u="none" strike="noStrike" kern="1200" spc="0" dirty="0" smtClean="0">
                <a:ln>
                  <a:noFill/>
                </a:ln>
                <a:solidFill>
                  <a:srgbClr val="000000"/>
                </a:solidFill>
                <a:latin typeface="Calibri" pitchFamily="18"/>
                <a:ea typeface="Microsoft YaHei" pitchFamily="2"/>
                <a:cs typeface="Mangal" pitchFamily="2"/>
              </a:rPr>
              <a:t>Chem</a:t>
            </a:r>
            <a:r>
              <a:rPr lang="en-US" sz="1200" b="0" i="1" u="none" strike="noStrike" kern="1200" spc="0" dirty="0" smtClean="0">
                <a:ln>
                  <a:noFill/>
                </a:ln>
                <a:solidFill>
                  <a:srgbClr val="000000"/>
                </a:solidFill>
                <a:latin typeface="Calibri" pitchFamily="18"/>
                <a:ea typeface="Microsoft YaHei" pitchFamily="2"/>
                <a:cs typeface="Mangal" pitchFamily="2"/>
              </a:rPr>
              <a:t>.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6599889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Coordination Tethered/Controlled Catalyst </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4912351" y="1066321"/>
            <a:ext cx="3807956" cy="5691401"/>
          </a:xfrm>
          <a:prstGeom prst="rect">
            <a:avLst/>
          </a:prstGeom>
        </p:spPr>
      </p:pic>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dirty="0">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Gianneschi</a:t>
            </a:r>
            <a:r>
              <a:rPr lang="en-US" sz="1200" dirty="0" smtClean="0">
                <a:solidFill>
                  <a:srgbClr val="000000"/>
                </a:solidFill>
                <a:latin typeface="Calibri" pitchFamily="18"/>
                <a:ea typeface="Microsoft YaHei" pitchFamily="2"/>
                <a:cs typeface="Mangal" pitchFamily="2"/>
              </a:rPr>
              <a:t>, N. C.; </a:t>
            </a:r>
            <a:r>
              <a:rPr lang="en-US" sz="1200" dirty="0" err="1" smtClean="0">
                <a:solidFill>
                  <a:srgbClr val="000000"/>
                </a:solidFill>
                <a:latin typeface="Calibri" pitchFamily="18"/>
                <a:ea typeface="Microsoft YaHei" pitchFamily="2"/>
                <a:cs typeface="Mangal" pitchFamily="2"/>
              </a:rPr>
              <a:t>Bertin</a:t>
            </a:r>
            <a:r>
              <a:rPr lang="en-US" sz="1200" dirty="0" smtClean="0">
                <a:solidFill>
                  <a:srgbClr val="000000"/>
                </a:solidFill>
                <a:latin typeface="Calibri" pitchFamily="18"/>
                <a:ea typeface="Microsoft YaHei" pitchFamily="2"/>
                <a:cs typeface="Mangal" pitchFamily="2"/>
              </a:rPr>
              <a:t>, P. A.; Nguyen, S. T.; </a:t>
            </a:r>
            <a:r>
              <a:rPr lang="en-US" sz="1200" dirty="0" err="1" smtClean="0">
                <a:solidFill>
                  <a:srgbClr val="000000"/>
                </a:solidFill>
                <a:latin typeface="Calibri" pitchFamily="18"/>
                <a:ea typeface="Microsoft YaHei" pitchFamily="2"/>
                <a:cs typeface="Mangal" pitchFamily="2"/>
              </a:rPr>
              <a:t>Mirkin</a:t>
            </a:r>
            <a:r>
              <a:rPr lang="en-US" sz="1200" dirty="0" smtClean="0">
                <a:solidFill>
                  <a:srgbClr val="000000"/>
                </a:solidFill>
                <a:latin typeface="Calibri" pitchFamily="18"/>
                <a:ea typeface="Microsoft YaHei" pitchFamily="2"/>
                <a:cs typeface="Mangal" pitchFamily="2"/>
              </a:rPr>
              <a:t>, C. A&gt;; </a:t>
            </a:r>
            <a:r>
              <a:rPr lang="en-US" sz="1200" dirty="0" err="1" smtClean="0">
                <a:solidFill>
                  <a:srgbClr val="000000"/>
                </a:solidFill>
                <a:latin typeface="Calibri" pitchFamily="18"/>
                <a:ea typeface="Microsoft YaHei" pitchFamily="2"/>
                <a:cs typeface="Mangal" pitchFamily="2"/>
              </a:rPr>
              <a:t>Zakharov</a:t>
            </a:r>
            <a:r>
              <a:rPr lang="en-US" sz="1200" dirty="0" smtClean="0">
                <a:solidFill>
                  <a:srgbClr val="000000"/>
                </a:solidFill>
                <a:latin typeface="Calibri" pitchFamily="18"/>
                <a:ea typeface="Microsoft YaHei" pitchFamily="2"/>
                <a:cs typeface="Mangal" pitchFamily="2"/>
              </a:rPr>
              <a:t>, L. N.; Rheingold, A. L.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2003</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125</a:t>
            </a:r>
            <a:r>
              <a:rPr lang="en-US" sz="1200" dirty="0" smtClean="0">
                <a:solidFill>
                  <a:srgbClr val="000000"/>
                </a:solidFill>
                <a:latin typeface="Calibri" pitchFamily="18"/>
                <a:ea typeface="Microsoft YaHei" pitchFamily="2"/>
                <a:cs typeface="Mangal" pitchFamily="2"/>
              </a:rPr>
              <a:t>, 10508.</a:t>
            </a:r>
          </a:p>
        </p:txBody>
      </p:sp>
      <p:pic>
        <p:nvPicPr>
          <p:cNvPr id="8" name="Picture 7"/>
          <p:cNvPicPr>
            <a:picLocks noChangeAspect="1"/>
          </p:cNvPicPr>
          <p:nvPr/>
        </p:nvPicPr>
        <p:blipFill>
          <a:blip r:embed="rId5"/>
          <a:stretch>
            <a:fillRect/>
          </a:stretch>
        </p:blipFill>
        <p:spPr>
          <a:xfrm>
            <a:off x="165675" y="4480506"/>
            <a:ext cx="4581001" cy="2037750"/>
          </a:xfrm>
          <a:prstGeom prst="rect">
            <a:avLst/>
          </a:prstGeom>
        </p:spPr>
      </p:pic>
      <p:pic>
        <p:nvPicPr>
          <p:cNvPr id="9" name="Picture 8"/>
          <p:cNvPicPr>
            <a:picLocks noChangeAspect="1"/>
          </p:cNvPicPr>
          <p:nvPr/>
        </p:nvPicPr>
        <p:blipFill>
          <a:blip r:embed="rId6"/>
          <a:stretch>
            <a:fillRect/>
          </a:stretch>
        </p:blipFill>
        <p:spPr>
          <a:xfrm>
            <a:off x="294515" y="1980721"/>
            <a:ext cx="4323320" cy="1851851"/>
          </a:xfrm>
          <a:prstGeom prst="rect">
            <a:avLst/>
          </a:prstGeom>
        </p:spPr>
      </p:pic>
    </p:spTree>
    <p:extLst>
      <p:ext uri="{BB962C8B-B14F-4D97-AF65-F5344CB8AC3E}">
        <p14:creationId xmlns:p14="http://schemas.microsoft.com/office/powerpoint/2010/main" val="2186376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Hydrogen Bond Tethered Catalysts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3" name="Picture 2"/>
          <p:cNvPicPr>
            <a:picLocks noChangeAspect="1"/>
          </p:cNvPicPr>
          <p:nvPr/>
        </p:nvPicPr>
        <p:blipFill>
          <a:blip r:embed="rId4"/>
          <a:stretch>
            <a:fillRect/>
          </a:stretch>
        </p:blipFill>
        <p:spPr>
          <a:xfrm>
            <a:off x="0" y="1218600"/>
            <a:ext cx="5039100" cy="2650267"/>
          </a:xfrm>
          <a:prstGeom prst="rect">
            <a:avLst/>
          </a:prstGeom>
        </p:spPr>
      </p:pic>
      <p:pic>
        <p:nvPicPr>
          <p:cNvPr id="8" name="Picture 7"/>
          <p:cNvPicPr>
            <a:picLocks noChangeAspect="1"/>
          </p:cNvPicPr>
          <p:nvPr/>
        </p:nvPicPr>
        <p:blipFill>
          <a:blip r:embed="rId5"/>
          <a:stretch>
            <a:fillRect/>
          </a:stretch>
        </p:blipFill>
        <p:spPr>
          <a:xfrm>
            <a:off x="4118465" y="3378666"/>
            <a:ext cx="4542825" cy="3098334"/>
          </a:xfrm>
          <a:prstGeom prst="rect">
            <a:avLst/>
          </a:prstGeom>
        </p:spPr>
      </p:pic>
      <p:sp>
        <p:nvSpPr>
          <p:cNvPr id="6" name="TextBox 9"/>
          <p:cNvSpPr/>
          <p:nvPr/>
        </p:nvSpPr>
        <p:spPr>
          <a:xfrm>
            <a:off x="0" y="6172200"/>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Park, J.; Lang, K.; </a:t>
            </a:r>
            <a:r>
              <a:rPr lang="en-US" sz="1200" dirty="0" err="1" smtClean="0">
                <a:solidFill>
                  <a:srgbClr val="000000"/>
                </a:solidFill>
                <a:latin typeface="Calibri" pitchFamily="18"/>
                <a:ea typeface="Microsoft YaHei" pitchFamily="2"/>
                <a:cs typeface="Mangal" pitchFamily="2"/>
              </a:rPr>
              <a:t>Abboud</a:t>
            </a:r>
            <a:r>
              <a:rPr lang="en-US" sz="1200" dirty="0" smtClean="0">
                <a:solidFill>
                  <a:srgbClr val="000000"/>
                </a:solidFill>
                <a:latin typeface="Calibri" pitchFamily="18"/>
                <a:ea typeface="Microsoft YaHei" pitchFamily="2"/>
                <a:cs typeface="Mangal" pitchFamily="2"/>
              </a:rPr>
              <a:t>, K. A.; Hong, S. </a:t>
            </a:r>
            <a:r>
              <a:rPr lang="en-US" sz="1200" i="1" dirty="0" smtClean="0">
                <a:solidFill>
                  <a:srgbClr val="000000"/>
                </a:solidFill>
                <a:latin typeface="Calibri" pitchFamily="18"/>
                <a:ea typeface="Microsoft YaHei" pitchFamily="2"/>
                <a:cs typeface="Mangal" pitchFamily="2"/>
              </a:rPr>
              <a:t>Chem.-Eur. J.</a:t>
            </a:r>
            <a:r>
              <a:rPr lang="en-US" sz="1200" b="1" dirty="0" smtClean="0">
                <a:solidFill>
                  <a:srgbClr val="000000"/>
                </a:solidFill>
                <a:latin typeface="Calibri" pitchFamily="18"/>
                <a:ea typeface="Microsoft YaHei" pitchFamily="2"/>
                <a:cs typeface="Mangal" pitchFamily="2"/>
              </a:rPr>
              <a:t>, 2011</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17</a:t>
            </a:r>
            <a:r>
              <a:rPr lang="en-US" sz="1200" dirty="0" smtClean="0">
                <a:solidFill>
                  <a:srgbClr val="000000"/>
                </a:solidFill>
                <a:latin typeface="Calibri" pitchFamily="18"/>
                <a:ea typeface="Microsoft YaHei" pitchFamily="2"/>
                <a:cs typeface="Mangal" pitchFamily="2"/>
              </a:rPr>
              <a:t>, 2236.</a:t>
            </a:r>
          </a:p>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Park, J.; Lang, K.; </a:t>
            </a:r>
            <a:r>
              <a:rPr lang="en-US" sz="1200" dirty="0" err="1" smtClean="0">
                <a:solidFill>
                  <a:srgbClr val="000000"/>
                </a:solidFill>
                <a:latin typeface="Calibri" pitchFamily="18"/>
                <a:ea typeface="Microsoft YaHei" pitchFamily="2"/>
                <a:cs typeface="Mangal" pitchFamily="2"/>
              </a:rPr>
              <a:t>Abboud</a:t>
            </a:r>
            <a:r>
              <a:rPr lang="en-US" sz="1200" dirty="0" smtClean="0">
                <a:solidFill>
                  <a:srgbClr val="000000"/>
                </a:solidFill>
                <a:latin typeface="Calibri" pitchFamily="18"/>
                <a:ea typeface="Microsoft YaHei" pitchFamily="2"/>
                <a:cs typeface="Mangal" pitchFamily="2"/>
              </a:rPr>
              <a:t>, K. A.; Hong, S. </a:t>
            </a:r>
            <a:r>
              <a:rPr lang="en-US" sz="1200" i="1" dirty="0" smtClean="0">
                <a:solidFill>
                  <a:srgbClr val="000000"/>
                </a:solidFill>
                <a:latin typeface="Calibri" pitchFamily="18"/>
                <a:ea typeface="Microsoft YaHei" pitchFamily="2"/>
                <a:cs typeface="Mangal" pitchFamily="2"/>
              </a:rPr>
              <a:t>J. Am. Chem. Soc.</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2008</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130</a:t>
            </a:r>
            <a:r>
              <a:rPr lang="en-US" sz="1200" dirty="0" smtClean="0">
                <a:solidFill>
                  <a:srgbClr val="000000"/>
                </a:solidFill>
                <a:latin typeface="Calibri" pitchFamily="18"/>
                <a:ea typeface="Microsoft YaHei" pitchFamily="2"/>
                <a:cs typeface="Mangal" pitchFamily="2"/>
              </a:rPr>
              <a:t>, 16484.</a:t>
            </a:r>
            <a:endParaRPr lang="en-US" sz="1200" b="0" i="0" u="none" strike="noStrike" kern="1200" spc="0" dirty="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a:t>
            </a:r>
            <a:r>
              <a:rPr lang="en-US" sz="1200" b="0" i="1" u="none" strike="noStrike" kern="1200" spc="0" dirty="0" smtClean="0">
                <a:ln>
                  <a:noFill/>
                </a:ln>
                <a:solidFill>
                  <a:srgbClr val="000000"/>
                </a:solidFill>
                <a:latin typeface="Calibri" pitchFamily="18"/>
                <a:ea typeface="Microsoft YaHei" pitchFamily="2"/>
                <a:cs typeface="Mangal" pitchFamily="2"/>
              </a:rPr>
              <a:t>.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endParaRPr lang="en-US" sz="1200" b="0" i="0" u="none" strike="noStrike" kern="1200" spc="0" dirty="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79087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Nanocage</a:t>
            </a:r>
            <a:r>
              <a:rPr lang="en-US" sz="4000" dirty="0" smtClean="0">
                <a:latin typeface="Perpetua" pitchFamily="18"/>
              </a:rPr>
              <a:t> Embedded Catalysts</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sp>
        <p:nvSpPr>
          <p:cNvPr id="6" name="TextBox 9"/>
          <p:cNvSpPr/>
          <p:nvPr/>
        </p:nvSpPr>
        <p:spPr>
          <a:xfrm>
            <a:off x="0" y="6553200"/>
            <a:ext cx="9143640" cy="278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dirty="0" smtClean="0">
                <a:solidFill>
                  <a:srgbClr val="000000"/>
                </a:solidFill>
                <a:latin typeface="Calibri" pitchFamily="18"/>
                <a:ea typeface="Microsoft YaHei" pitchFamily="2"/>
                <a:cs typeface="Mangal" pitchFamily="2"/>
              </a:rPr>
              <a:t>Yang, H.; Zhang, L.; </a:t>
            </a:r>
            <a:r>
              <a:rPr lang="en-US" sz="1200" dirty="0" err="1" smtClean="0">
                <a:solidFill>
                  <a:srgbClr val="000000"/>
                </a:solidFill>
                <a:latin typeface="Calibri" pitchFamily="18"/>
                <a:ea typeface="Microsoft YaHei" pitchFamily="2"/>
                <a:cs typeface="Mangal" pitchFamily="2"/>
              </a:rPr>
              <a:t>Zhong</a:t>
            </a:r>
            <a:r>
              <a:rPr lang="en-US" sz="1200" dirty="0" smtClean="0">
                <a:solidFill>
                  <a:srgbClr val="000000"/>
                </a:solidFill>
                <a:latin typeface="Calibri" pitchFamily="18"/>
                <a:ea typeface="Microsoft YaHei" pitchFamily="2"/>
                <a:cs typeface="Mangal" pitchFamily="2"/>
              </a:rPr>
              <a:t>, L.; Yang, Q.; Li, C. </a:t>
            </a:r>
            <a:r>
              <a:rPr lang="en-US" sz="1200" i="1" dirty="0" err="1" smtClean="0">
                <a:solidFill>
                  <a:srgbClr val="000000"/>
                </a:solidFill>
                <a:latin typeface="Calibri" pitchFamily="18"/>
                <a:ea typeface="Microsoft YaHei" pitchFamily="2"/>
                <a:cs typeface="Mangal" pitchFamily="2"/>
              </a:rPr>
              <a:t>Angew</a:t>
            </a:r>
            <a:r>
              <a:rPr lang="en-US" sz="1200" i="1" dirty="0" smtClean="0">
                <a:solidFill>
                  <a:srgbClr val="000000"/>
                </a:solidFill>
                <a:latin typeface="Calibri" pitchFamily="18"/>
                <a:ea typeface="Microsoft YaHei" pitchFamily="2"/>
                <a:cs typeface="Mangal" pitchFamily="2"/>
              </a:rPr>
              <a:t>. Chem., Int. Ed</a:t>
            </a:r>
            <a:r>
              <a:rPr lang="en-US" sz="1200" dirty="0" smtClean="0">
                <a:solidFill>
                  <a:srgbClr val="000000"/>
                </a:solidFill>
                <a:latin typeface="Calibri" pitchFamily="18"/>
                <a:ea typeface="Microsoft YaHei" pitchFamily="2"/>
                <a:cs typeface="Mangal" pitchFamily="2"/>
              </a:rPr>
              <a:t>.</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2007</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46</a:t>
            </a:r>
            <a:r>
              <a:rPr lang="en-US" sz="1200" b="0" i="0" u="none" strike="noStrike" kern="1200" spc="0" dirty="0" smtClean="0">
                <a:ln>
                  <a:noFill/>
                </a:ln>
                <a:solidFill>
                  <a:srgbClr val="000000"/>
                </a:solidFill>
                <a:latin typeface="Calibri" pitchFamily="18"/>
                <a:ea typeface="Microsoft YaHei" pitchFamily="2"/>
                <a:cs typeface="Mangal" pitchFamily="2"/>
              </a:rPr>
              <a:t>, 6861.</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5" name="Picture 4"/>
          <p:cNvPicPr>
            <a:picLocks noChangeAspect="1"/>
          </p:cNvPicPr>
          <p:nvPr/>
        </p:nvPicPr>
        <p:blipFill>
          <a:blip r:embed="rId5"/>
          <a:stretch>
            <a:fillRect/>
          </a:stretch>
        </p:blipFill>
        <p:spPr>
          <a:xfrm>
            <a:off x="5387219" y="1142640"/>
            <a:ext cx="3756421" cy="5514080"/>
          </a:xfrm>
          <a:prstGeom prst="rect">
            <a:avLst/>
          </a:prstGeom>
        </p:spPr>
      </p:pic>
      <p:pic>
        <p:nvPicPr>
          <p:cNvPr id="12" name="Picture 11"/>
          <p:cNvPicPr>
            <a:picLocks noChangeAspect="1"/>
          </p:cNvPicPr>
          <p:nvPr/>
        </p:nvPicPr>
        <p:blipFill>
          <a:blip r:embed="rId6"/>
          <a:stretch>
            <a:fillRect/>
          </a:stretch>
        </p:blipFill>
        <p:spPr>
          <a:xfrm>
            <a:off x="609254" y="4904037"/>
            <a:ext cx="3825136" cy="1670240"/>
          </a:xfrm>
          <a:prstGeom prst="rect">
            <a:avLst/>
          </a:prstGeom>
        </p:spPr>
      </p:pic>
      <p:pic>
        <p:nvPicPr>
          <p:cNvPr id="13" name="Picture 12"/>
          <p:cNvPicPr>
            <a:picLocks noChangeAspect="1"/>
          </p:cNvPicPr>
          <p:nvPr/>
        </p:nvPicPr>
        <p:blipFill>
          <a:blip r:embed="rId7"/>
          <a:stretch>
            <a:fillRect/>
          </a:stretch>
        </p:blipFill>
        <p:spPr>
          <a:xfrm>
            <a:off x="543989" y="2684403"/>
            <a:ext cx="3870946" cy="1961960"/>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3684036790"/>
              </p:ext>
            </p:extLst>
          </p:nvPr>
        </p:nvGraphicFramePr>
        <p:xfrm>
          <a:off x="1107359" y="1896033"/>
          <a:ext cx="2828925" cy="400050"/>
        </p:xfrm>
        <a:graphic>
          <a:graphicData uri="http://schemas.openxmlformats.org/presentationml/2006/ole">
            <mc:AlternateContent xmlns:mc="http://schemas.openxmlformats.org/markup-compatibility/2006">
              <mc:Choice xmlns:v="urn:schemas-microsoft-com:vml" Requires="v">
                <p:oleObj spid="_x0000_s9224" name="CS ChemDraw Drawing" r:id="rId8" imgW="2828352" imgH="400689" progId="ChemDraw.Document.6.0">
                  <p:embed/>
                </p:oleObj>
              </mc:Choice>
              <mc:Fallback>
                <p:oleObj name="CS ChemDraw Drawing" r:id="rId8" imgW="2828352" imgH="400689" progId="ChemDraw.Document.6.0">
                  <p:embed/>
                  <p:pic>
                    <p:nvPicPr>
                      <p:cNvPr id="0" name=""/>
                      <p:cNvPicPr/>
                      <p:nvPr/>
                    </p:nvPicPr>
                    <p:blipFill>
                      <a:blip r:embed="rId9"/>
                      <a:stretch>
                        <a:fillRect/>
                      </a:stretch>
                    </p:blipFill>
                    <p:spPr>
                      <a:xfrm>
                        <a:off x="1107359" y="1896033"/>
                        <a:ext cx="2828925" cy="400050"/>
                      </a:xfrm>
                      <a:prstGeom prst="rect">
                        <a:avLst/>
                      </a:prstGeom>
                    </p:spPr>
                  </p:pic>
                </p:oleObj>
              </mc:Fallback>
            </mc:AlternateContent>
          </a:graphicData>
        </a:graphic>
      </p:graphicFrame>
    </p:spTree>
    <p:extLst>
      <p:ext uri="{BB962C8B-B14F-4D97-AF65-F5344CB8AC3E}">
        <p14:creationId xmlns:p14="http://schemas.microsoft.com/office/powerpoint/2010/main" val="42350970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Thank you for your attention!</a:t>
            </a: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5"/>
          <p:cNvSpPr/>
          <p:nvPr/>
        </p:nvSpPr>
        <p:spPr>
          <a:xfrm>
            <a:off x="0" y="6361200"/>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lvl="0" algn="just">
              <a:buNone/>
            </a:pPr>
            <a:r>
              <a:rPr lang="en-US" sz="1200" dirty="0">
                <a:solidFill>
                  <a:srgbClr val="000000"/>
                </a:solidFill>
                <a:latin typeface="Calibri" pitchFamily="18"/>
                <a:ea typeface="Microsoft YaHei" pitchFamily="2"/>
                <a:cs typeface="Mangal" pitchFamily="2"/>
              </a:rPr>
              <a:t>http://debbieohi.com/blather2009/?currentPage=6, </a:t>
            </a:r>
            <a:r>
              <a:rPr lang="en-US" sz="1200" b="0" i="0" u="none" strike="noStrike" kern="1200" spc="0" dirty="0">
                <a:ln>
                  <a:noFill/>
                </a:ln>
                <a:solidFill>
                  <a:srgbClr val="000000"/>
                </a:solidFill>
                <a:latin typeface="Calibri" pitchFamily="18"/>
                <a:ea typeface="Microsoft YaHei" pitchFamily="2"/>
                <a:cs typeface="Mangal" pitchFamily="2"/>
              </a:rPr>
              <a:t>Accessed </a:t>
            </a:r>
            <a:r>
              <a:rPr lang="en-US" sz="1200" b="0" i="0" u="none" strike="noStrike" kern="1200" spc="0" dirty="0" smtClean="0">
                <a:ln>
                  <a:noFill/>
                </a:ln>
                <a:solidFill>
                  <a:srgbClr val="000000"/>
                </a:solidFill>
                <a:latin typeface="Calibri" pitchFamily="18"/>
                <a:ea typeface="Microsoft YaHei" pitchFamily="2"/>
                <a:cs typeface="Mangal" pitchFamily="2"/>
              </a:rPr>
              <a:t>05/20/2015</a:t>
            </a:r>
            <a:r>
              <a:rPr lang="en-US" sz="1200" b="0" i="0" u="none" strike="noStrike" kern="1200" spc="0" dirty="0" smtClean="0">
                <a:ln>
                  <a:noFill/>
                </a:ln>
                <a:solidFill>
                  <a:srgbClr val="000000"/>
                </a:solidFill>
                <a:latin typeface="Calibri" pitchFamily="18"/>
                <a:ea typeface="Microsoft YaHei" pitchFamily="2"/>
                <a:cs typeface="Mangal" pitchFamily="2"/>
              </a:rPr>
              <a:t>.</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6" name="Picture 4"/>
          <p:cNvPicPr>
            <a:picLocks noChangeAspect="1"/>
          </p:cNvPicPr>
          <p:nvPr/>
        </p:nvPicPr>
        <p:blipFill>
          <a:blip r:embed="rId3" cstate="print">
            <a:alphaModFix/>
            <a:lum/>
          </a:blip>
          <a:srcRect l="63679"/>
          <a:stretch>
            <a:fillRect/>
          </a:stretch>
        </p:blipFill>
        <p:spPr>
          <a:xfrm>
            <a:off x="8178480" y="0"/>
            <a:ext cx="965160" cy="914039"/>
          </a:xfrm>
          <a:prstGeom prst="rect">
            <a:avLst/>
          </a:prstGeom>
          <a:noFill/>
          <a:ln>
            <a:noFill/>
          </a:ln>
        </p:spPr>
      </p:pic>
      <p:pic>
        <p:nvPicPr>
          <p:cNvPr id="10242" name="Picture 2" descr="Glucose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482578"/>
            <a:ext cx="3810000" cy="4619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Improved </a:t>
            </a:r>
            <a:r>
              <a:rPr lang="en-US" sz="4000" dirty="0" err="1" smtClean="0">
                <a:latin typeface="Perpetua" pitchFamily="18"/>
              </a:rPr>
              <a:t>Allylation</a:t>
            </a:r>
            <a:r>
              <a:rPr lang="en-US" sz="4000" dirty="0" smtClean="0">
                <a:latin typeface="Perpetua" pitchFamily="18"/>
              </a:rPr>
              <a:t> Protocol (I)</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Clr>
                <a:srgbClr val="E46C0A"/>
              </a:buClr>
              <a:buFont typeface="Arial" pitchFamily="32"/>
              <a:buChar char="•"/>
            </a:pPr>
            <a:r>
              <a:rPr lang="en-US" sz="2000" dirty="0" err="1" smtClean="0">
                <a:latin typeface="Agency FB" pitchFamily="34"/>
              </a:rPr>
              <a:t>Kumada</a:t>
            </a:r>
            <a:r>
              <a:rPr lang="en-US" sz="2000" dirty="0" smtClean="0">
                <a:latin typeface="Agency FB" pitchFamily="34"/>
              </a:rPr>
              <a:t> group investigated improving the </a:t>
            </a:r>
            <a:r>
              <a:rPr lang="en-US" sz="2000" i="1" dirty="0" err="1" smtClean="0">
                <a:latin typeface="Agency FB" pitchFamily="34"/>
              </a:rPr>
              <a:t>ee</a:t>
            </a:r>
            <a:r>
              <a:rPr lang="en-US" sz="2000" dirty="0" smtClean="0">
                <a:latin typeface="Agency FB" pitchFamily="34"/>
              </a:rPr>
              <a:t> with a new class of chiral phosphine.</a:t>
            </a: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Hayashi, T.; </a:t>
            </a:r>
            <a:r>
              <a:rPr lang="en-US" sz="1200" b="0" i="0" u="none" strike="noStrike" kern="1200" spc="0" dirty="0" err="1" smtClean="0">
                <a:ln>
                  <a:noFill/>
                </a:ln>
                <a:solidFill>
                  <a:srgbClr val="000000"/>
                </a:solidFill>
                <a:latin typeface="Calibri" pitchFamily="18"/>
                <a:ea typeface="Microsoft YaHei" pitchFamily="2"/>
                <a:cs typeface="Mangal" pitchFamily="2"/>
              </a:rPr>
              <a:t>Kanehira</a:t>
            </a:r>
            <a:r>
              <a:rPr lang="en-US" sz="1200" b="0" i="0" u="none" strike="noStrike" kern="1200" spc="0" dirty="0" smtClean="0">
                <a:ln>
                  <a:noFill/>
                </a:ln>
                <a:solidFill>
                  <a:srgbClr val="000000"/>
                </a:solidFill>
                <a:latin typeface="Calibri" pitchFamily="18"/>
                <a:ea typeface="Microsoft YaHei" pitchFamily="2"/>
                <a:cs typeface="Mangal" pitchFamily="2"/>
              </a:rPr>
              <a:t>, K.; </a:t>
            </a:r>
            <a:r>
              <a:rPr lang="en-US" sz="1200" b="0" i="0" u="none" strike="noStrike" kern="1200" spc="0" dirty="0" err="1" smtClean="0">
                <a:ln>
                  <a:noFill/>
                </a:ln>
                <a:solidFill>
                  <a:srgbClr val="000000"/>
                </a:solidFill>
                <a:latin typeface="Calibri" pitchFamily="18"/>
                <a:ea typeface="Microsoft YaHei" pitchFamily="2"/>
                <a:cs typeface="Mangal" pitchFamily="2"/>
              </a:rPr>
              <a:t>Hagihara</a:t>
            </a:r>
            <a:r>
              <a:rPr lang="en-US" sz="1200" b="0" i="0" u="none" strike="noStrike" kern="1200" spc="0" dirty="0" smtClean="0">
                <a:ln>
                  <a:noFill/>
                </a:ln>
                <a:solidFill>
                  <a:srgbClr val="000000"/>
                </a:solidFill>
                <a:latin typeface="Calibri" pitchFamily="18"/>
                <a:ea typeface="Microsoft YaHei" pitchFamily="2"/>
                <a:cs typeface="Mangal" pitchFamily="2"/>
              </a:rPr>
              <a:t>, T.; </a:t>
            </a:r>
            <a:r>
              <a:rPr lang="en-US" sz="1200" b="0" i="0" u="none" strike="noStrike" kern="1200" spc="0" dirty="0" err="1" smtClean="0">
                <a:ln>
                  <a:noFill/>
                </a:ln>
                <a:solidFill>
                  <a:srgbClr val="000000"/>
                </a:solidFill>
                <a:latin typeface="Calibri" pitchFamily="18"/>
                <a:ea typeface="Microsoft YaHei" pitchFamily="2"/>
                <a:cs typeface="Mangal" pitchFamily="2"/>
              </a:rPr>
              <a:t>Kumada</a:t>
            </a:r>
            <a:r>
              <a:rPr lang="en-US" sz="1200" b="0" i="0" u="none" strike="noStrike" kern="1200" spc="0" dirty="0" smtClean="0">
                <a:ln>
                  <a:noFill/>
                </a:ln>
                <a:solidFill>
                  <a:srgbClr val="000000"/>
                </a:solidFill>
                <a:latin typeface="Calibri" pitchFamily="18"/>
                <a:ea typeface="Microsoft YaHei" pitchFamily="2"/>
                <a:cs typeface="Mangal" pitchFamily="2"/>
              </a:rPr>
              <a:t>, M.  </a:t>
            </a:r>
            <a:r>
              <a:rPr lang="en-US" sz="1200" b="0" i="1" u="none" strike="noStrike" kern="1200" spc="0" dirty="0" smtClean="0">
                <a:ln>
                  <a:noFill/>
                </a:ln>
                <a:solidFill>
                  <a:srgbClr val="000000"/>
                </a:solidFill>
                <a:latin typeface="Calibri" pitchFamily="18"/>
                <a:ea typeface="Microsoft YaHei" pitchFamily="2"/>
                <a:cs typeface="Mangal" pitchFamily="2"/>
              </a:rPr>
              <a:t>J. Org. Chem.</a:t>
            </a:r>
            <a:r>
              <a:rPr lang="en-US" sz="1200" b="0" i="0" u="none" strike="noStrike" kern="1200" spc="0" dirty="0" smtClean="0">
                <a:ln>
                  <a:noFill/>
                </a:ln>
                <a:solidFill>
                  <a:srgbClr val="000000"/>
                </a:solidFill>
                <a:latin typeface="Calibri" pitchFamily="18"/>
                <a:ea typeface="Microsoft YaHei" pitchFamily="2"/>
                <a:cs typeface="Mangal" pitchFamily="2"/>
              </a:rPr>
              <a:t>, 1988, 113.</a:t>
            </a: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graphicFrame>
        <p:nvGraphicFramePr>
          <p:cNvPr id="8" name="Object 7"/>
          <p:cNvGraphicFramePr>
            <a:graphicFrameLocks noChangeAspect="1"/>
          </p:cNvGraphicFramePr>
          <p:nvPr>
            <p:extLst>
              <p:ext uri="{D42A27DB-BD31-4B8C-83A1-F6EECF244321}">
                <p14:modId xmlns:p14="http://schemas.microsoft.com/office/powerpoint/2010/main" val="2291093881"/>
              </p:ext>
            </p:extLst>
          </p:nvPr>
        </p:nvGraphicFramePr>
        <p:xfrm>
          <a:off x="228600" y="1847149"/>
          <a:ext cx="3203575" cy="4460875"/>
        </p:xfrm>
        <a:graphic>
          <a:graphicData uri="http://schemas.openxmlformats.org/presentationml/2006/ole">
            <mc:AlternateContent xmlns:mc="http://schemas.openxmlformats.org/markup-compatibility/2006">
              <mc:Choice xmlns:v="urn:schemas-microsoft-com:vml" Requires="v">
                <p:oleObj spid="_x0000_s1237" name="CS ChemDraw Drawing" r:id="rId5" imgW="3203095" imgH="4460458" progId="ChemDraw.Document.6.0">
                  <p:embed/>
                </p:oleObj>
              </mc:Choice>
              <mc:Fallback>
                <p:oleObj name="CS ChemDraw Drawing" r:id="rId5" imgW="3203095" imgH="4460458" progId="ChemDraw.Document.6.0">
                  <p:embed/>
                  <p:pic>
                    <p:nvPicPr>
                      <p:cNvPr id="0" name=""/>
                      <p:cNvPicPr/>
                      <p:nvPr/>
                    </p:nvPicPr>
                    <p:blipFill>
                      <a:blip r:embed="rId6"/>
                      <a:stretch>
                        <a:fillRect/>
                      </a:stretch>
                    </p:blipFill>
                    <p:spPr>
                      <a:xfrm>
                        <a:off x="228600" y="1847149"/>
                        <a:ext cx="3203575" cy="4460875"/>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4953000" y="3137758"/>
            <a:ext cx="2203405" cy="2590558"/>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894524906"/>
              </p:ext>
            </p:extLst>
          </p:nvPr>
        </p:nvGraphicFramePr>
        <p:xfrm>
          <a:off x="3816350" y="1743075"/>
          <a:ext cx="5175250" cy="1390650"/>
        </p:xfrm>
        <a:graphic>
          <a:graphicData uri="http://schemas.openxmlformats.org/presentationml/2006/ole">
            <mc:AlternateContent xmlns:mc="http://schemas.openxmlformats.org/markup-compatibility/2006">
              <mc:Choice xmlns:v="urn:schemas-microsoft-com:vml" Requires="v">
                <p:oleObj spid="_x0000_s1238" name="CS ChemDraw Drawing" r:id="rId8" imgW="5174893" imgH="1390903" progId="ChemDraw.Document.6.0">
                  <p:embed/>
                </p:oleObj>
              </mc:Choice>
              <mc:Fallback>
                <p:oleObj name="CS ChemDraw Drawing" r:id="rId8" imgW="5174893" imgH="1390903" progId="ChemDraw.Document.6.0">
                  <p:embed/>
                  <p:pic>
                    <p:nvPicPr>
                      <p:cNvPr id="0" name=""/>
                      <p:cNvPicPr/>
                      <p:nvPr/>
                    </p:nvPicPr>
                    <p:blipFill>
                      <a:blip r:embed="rId9"/>
                      <a:stretch>
                        <a:fillRect/>
                      </a:stretch>
                    </p:blipFill>
                    <p:spPr>
                      <a:xfrm>
                        <a:off x="3816350" y="1743075"/>
                        <a:ext cx="5175250" cy="13906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86303391"/>
              </p:ext>
            </p:extLst>
          </p:nvPr>
        </p:nvGraphicFramePr>
        <p:xfrm>
          <a:off x="4724400" y="3187195"/>
          <a:ext cx="2951163" cy="3125787"/>
        </p:xfrm>
        <a:graphic>
          <a:graphicData uri="http://schemas.openxmlformats.org/presentationml/2006/ole">
            <mc:AlternateContent xmlns:mc="http://schemas.openxmlformats.org/markup-compatibility/2006">
              <mc:Choice xmlns:v="urn:schemas-microsoft-com:vml" Requires="v">
                <p:oleObj spid="_x0000_s1239" name="CS ChemDraw Drawing" r:id="rId10" imgW="2951590" imgH="3125306" progId="ChemDraw.Document.6.0">
                  <p:embed/>
                </p:oleObj>
              </mc:Choice>
              <mc:Fallback>
                <p:oleObj name="CS ChemDraw Drawing" r:id="rId10" imgW="2951590" imgH="3125306" progId="ChemDraw.Document.6.0">
                  <p:embed/>
                  <p:pic>
                    <p:nvPicPr>
                      <p:cNvPr id="0" name=""/>
                      <p:cNvPicPr/>
                      <p:nvPr/>
                    </p:nvPicPr>
                    <p:blipFill>
                      <a:blip r:embed="rId11"/>
                      <a:stretch>
                        <a:fillRect/>
                      </a:stretch>
                    </p:blipFill>
                    <p:spPr>
                      <a:xfrm>
                        <a:off x="4724400" y="3187195"/>
                        <a:ext cx="2951163" cy="3125787"/>
                      </a:xfrm>
                      <a:prstGeom prst="rect">
                        <a:avLst/>
                      </a:prstGeom>
                    </p:spPr>
                  </p:pic>
                </p:oleObj>
              </mc:Fallback>
            </mc:AlternateContent>
          </a:graphicData>
        </a:graphic>
      </p:graphicFrame>
    </p:spTree>
    <p:extLst>
      <p:ext uri="{BB962C8B-B14F-4D97-AF65-F5344CB8AC3E}">
        <p14:creationId xmlns:p14="http://schemas.microsoft.com/office/powerpoint/2010/main" val="4075406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Question 1</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5"/>
          <p:cNvSpPr/>
          <p:nvPr/>
        </p:nvSpPr>
        <p:spPr>
          <a:xfrm>
            <a:off x="0" y="6361200"/>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lvl="0" algn="just">
              <a:buNone/>
            </a:pPr>
            <a:r>
              <a:rPr lang="en-US" sz="1200" dirty="0">
                <a:solidFill>
                  <a:srgbClr val="000000"/>
                </a:solidFill>
                <a:latin typeface="Calibri" pitchFamily="18"/>
                <a:ea typeface="Microsoft YaHei" pitchFamily="2"/>
                <a:cs typeface="Mangal" pitchFamily="2"/>
              </a:rPr>
              <a:t>Endo, K.; Ogawa, M.; Shibata, T. </a:t>
            </a:r>
            <a:r>
              <a:rPr lang="en-US" sz="1200" i="1" dirty="0" err="1">
                <a:solidFill>
                  <a:srgbClr val="000000"/>
                </a:solidFill>
                <a:latin typeface="Calibri" pitchFamily="18"/>
                <a:ea typeface="Microsoft YaHei" pitchFamily="2"/>
                <a:cs typeface="Mangal" pitchFamily="2"/>
              </a:rPr>
              <a:t>Angew</a:t>
            </a:r>
            <a:r>
              <a:rPr lang="en-US" sz="1200" i="1" dirty="0">
                <a:solidFill>
                  <a:srgbClr val="000000"/>
                </a:solidFill>
                <a:latin typeface="Calibri" pitchFamily="18"/>
                <a:ea typeface="Microsoft YaHei" pitchFamily="2"/>
                <a:cs typeface="Mangal" pitchFamily="2"/>
              </a:rPr>
              <a:t>. Chem., Int. Ed</a:t>
            </a:r>
            <a:r>
              <a:rPr lang="en-US" sz="1200" dirty="0">
                <a:solidFill>
                  <a:srgbClr val="000000"/>
                </a:solidFill>
                <a:latin typeface="Calibri" pitchFamily="18"/>
                <a:ea typeface="Microsoft YaHei" pitchFamily="2"/>
                <a:cs typeface="Mangal" pitchFamily="2"/>
              </a:rPr>
              <a:t>., </a:t>
            </a:r>
            <a:r>
              <a:rPr lang="en-US" sz="1200" b="1" dirty="0">
                <a:solidFill>
                  <a:srgbClr val="000000"/>
                </a:solidFill>
                <a:latin typeface="Calibri" pitchFamily="18"/>
                <a:ea typeface="Microsoft YaHei" pitchFamily="2"/>
                <a:cs typeface="Mangal" pitchFamily="2"/>
              </a:rPr>
              <a:t>2010</a:t>
            </a:r>
            <a:r>
              <a:rPr lang="en-US" sz="1200" dirty="0">
                <a:solidFill>
                  <a:srgbClr val="000000"/>
                </a:solidFill>
                <a:latin typeface="Calibri" pitchFamily="18"/>
                <a:ea typeface="Microsoft YaHei" pitchFamily="2"/>
                <a:cs typeface="Mangal" pitchFamily="2"/>
              </a:rPr>
              <a:t>, </a:t>
            </a:r>
            <a:r>
              <a:rPr lang="en-US" sz="1200" i="1" dirty="0">
                <a:solidFill>
                  <a:srgbClr val="000000"/>
                </a:solidFill>
                <a:latin typeface="Calibri" pitchFamily="18"/>
                <a:ea typeface="Microsoft YaHei" pitchFamily="2"/>
                <a:cs typeface="Mangal" pitchFamily="2"/>
              </a:rPr>
              <a:t>49</a:t>
            </a:r>
            <a:r>
              <a:rPr lang="en-US" sz="1200" dirty="0">
                <a:solidFill>
                  <a:srgbClr val="000000"/>
                </a:solidFill>
                <a:latin typeface="Calibri" pitchFamily="18"/>
                <a:ea typeface="Microsoft YaHei" pitchFamily="2"/>
                <a:cs typeface="Mangal" pitchFamily="2"/>
              </a:rPr>
              <a:t>, 2410.</a:t>
            </a:r>
            <a:endParaRPr lang="en-US" sz="1200" dirty="0">
              <a:solidFill>
                <a:srgbClr val="000000"/>
              </a:solidFill>
              <a:latin typeface="Calibri" pitchFamily="18"/>
              <a:ea typeface="Microsoft YaHei" pitchFamily="2"/>
              <a:cs typeface="Mangal" pitchFamily="2"/>
            </a:endParaRPr>
          </a:p>
        </p:txBody>
      </p:sp>
      <p:pic>
        <p:nvPicPr>
          <p:cNvPr id="6" name="Picture 4"/>
          <p:cNvPicPr>
            <a:picLocks noChangeAspect="1"/>
          </p:cNvPicPr>
          <p:nvPr/>
        </p:nvPicPr>
        <p:blipFill>
          <a:blip r:embed="rId3" cstate="print">
            <a:alphaModFix/>
            <a:lum/>
          </a:blip>
          <a:srcRect l="63679"/>
          <a:stretch>
            <a:fillRect/>
          </a:stretch>
        </p:blipFill>
        <p:spPr>
          <a:xfrm>
            <a:off x="8178480" y="0"/>
            <a:ext cx="965160" cy="914039"/>
          </a:xfrm>
          <a:prstGeom prst="rect">
            <a:avLst/>
          </a:prstGeom>
          <a:noFill/>
          <a:ln>
            <a:noFill/>
          </a:ln>
        </p:spPr>
      </p:pic>
      <p:pic>
        <p:nvPicPr>
          <p:cNvPr id="3" name="Picture 2"/>
          <p:cNvPicPr>
            <a:picLocks noChangeAspect="1"/>
          </p:cNvPicPr>
          <p:nvPr/>
        </p:nvPicPr>
        <p:blipFill>
          <a:blip r:embed="rId4"/>
          <a:stretch>
            <a:fillRect/>
          </a:stretch>
        </p:blipFill>
        <p:spPr>
          <a:xfrm>
            <a:off x="2815980" y="3352800"/>
            <a:ext cx="3359400" cy="1935267"/>
          </a:xfrm>
          <a:prstGeom prst="rect">
            <a:avLst/>
          </a:prstGeom>
        </p:spPr>
      </p:pic>
      <p:sp>
        <p:nvSpPr>
          <p:cNvPr id="7" name="Content Placeholder 2"/>
          <p:cNvSpPr txBox="1">
            <a:spLocks/>
          </p:cNvSpPr>
          <p:nvPr/>
        </p:nvSpPr>
        <p:spPr>
          <a:xfrm>
            <a:off x="457200" y="685799"/>
            <a:ext cx="8076960" cy="4876560"/>
          </a:xfrm>
          <a:prstGeom prst="rect">
            <a:avLst/>
          </a:prstGeom>
        </p:spPr>
        <p:txBody>
          <a:bodyPr vert="horz" lIns="91440" tIns="45720" rIns="91440" bIns="45720" rtlCol="0">
            <a:normAutofit/>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defTabSz="914400" rtl="0" eaLnBrk="1" latinLnBrk="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defTabSz="914400" rtl="0" eaLnBrk="1" latinLnBrk="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defTabSz="914400" rtl="0" eaLnBrk="1" latinLnBrk="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defTabSz="914400" rtl="0" eaLnBrk="1" latinLnBrk="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38"/>
              </a:spcBef>
              <a:buFont typeface="StarSymbol"/>
              <a:buNone/>
            </a:pPr>
            <a:endParaRPr lang="en-US" sz="2000" dirty="0" smtClean="0">
              <a:latin typeface="Agency FB" pitchFamily="34"/>
            </a:endParaRPr>
          </a:p>
          <a:p>
            <a:pPr marL="0" indent="0" algn="just">
              <a:spcBef>
                <a:spcPts val="638"/>
              </a:spcBef>
              <a:buClr>
                <a:srgbClr val="E46C0A"/>
              </a:buClr>
              <a:buFont typeface="Arial" pitchFamily="32"/>
              <a:buChar char="•"/>
            </a:pPr>
            <a:r>
              <a:rPr lang="en-US" sz="2000" dirty="0" smtClean="0">
                <a:latin typeface="Agency FB" pitchFamily="34"/>
              </a:rPr>
              <a:t>Catalyst L1 is effective in asymmetric alkylation of </a:t>
            </a:r>
            <a:r>
              <a:rPr lang="en-US" sz="2000" dirty="0" err="1" smtClean="0">
                <a:latin typeface="Agency FB" pitchFamily="34"/>
              </a:rPr>
              <a:t>enones</a:t>
            </a:r>
            <a:r>
              <a:rPr lang="en-US" sz="2000" dirty="0" smtClean="0">
                <a:latin typeface="Agency FB" pitchFamily="34"/>
              </a:rPr>
              <a:t> in the presence of Cu(II) and Zn(II), while L2 shows very low reactivity and </a:t>
            </a:r>
            <a:r>
              <a:rPr lang="en-US" sz="2000" dirty="0" err="1" smtClean="0">
                <a:latin typeface="Agency FB" pitchFamily="34"/>
              </a:rPr>
              <a:t>enantioinduction</a:t>
            </a:r>
            <a:r>
              <a:rPr lang="en-US" sz="2000" dirty="0" smtClean="0">
                <a:latin typeface="Agency FB" pitchFamily="34"/>
              </a:rPr>
              <a:t>. Provide </a:t>
            </a:r>
            <a:r>
              <a:rPr lang="en-US" sz="2000" dirty="0" smtClean="0">
                <a:latin typeface="Agency FB" pitchFamily="34"/>
              </a:rPr>
              <a:t>two structures </a:t>
            </a:r>
            <a:r>
              <a:rPr lang="en-US" sz="2000" dirty="0" smtClean="0">
                <a:latin typeface="Agency FB" pitchFamily="34"/>
              </a:rPr>
              <a:t>that are likely </a:t>
            </a:r>
            <a:r>
              <a:rPr lang="en-US" sz="2000" dirty="0" smtClean="0">
                <a:latin typeface="Agency FB" pitchFamily="34"/>
              </a:rPr>
              <a:t>obtained in equilibrium </a:t>
            </a:r>
            <a:r>
              <a:rPr lang="en-US" sz="2000" dirty="0" smtClean="0">
                <a:latin typeface="Agency FB" pitchFamily="34"/>
              </a:rPr>
              <a:t>upon treatment of L2 with Cu(II) and Zn(II) that would explain the poor selectivity (Hint, think about the </a:t>
            </a:r>
            <a:r>
              <a:rPr lang="en-US" sz="2000" dirty="0" smtClean="0">
                <a:latin typeface="Agency FB" pitchFamily="34"/>
              </a:rPr>
              <a:t>solubility).</a:t>
            </a:r>
            <a:endParaRPr lang="en-US" sz="2000" dirty="0" smtClean="0">
              <a:latin typeface="Agency FB" pitchFamily="34"/>
            </a:endParaRPr>
          </a:p>
          <a:p>
            <a:pPr marL="0" indent="0" algn="just">
              <a:spcBef>
                <a:spcPts val="638"/>
              </a:spcBef>
              <a:buFont typeface="StarSymbol"/>
              <a:buNone/>
            </a:pPr>
            <a:endParaRPr lang="en-US" sz="2000" dirty="0" smtClean="0">
              <a:latin typeface="Agency FB" pitchFamily="34"/>
            </a:endParaRPr>
          </a:p>
          <a:p>
            <a:pPr marL="0" indent="0" algn="just">
              <a:spcBef>
                <a:spcPts val="638"/>
              </a:spcBef>
              <a:buFont typeface="StarSymbol"/>
              <a:buNone/>
            </a:pPr>
            <a:endParaRPr lang="en-US" sz="2000" dirty="0">
              <a:latin typeface="Agency FB" pitchFamily="34"/>
            </a:endParaRPr>
          </a:p>
        </p:txBody>
      </p:sp>
      <p:pic>
        <p:nvPicPr>
          <p:cNvPr id="8" name="Picture 7"/>
          <p:cNvPicPr>
            <a:picLocks noChangeAspect="1"/>
          </p:cNvPicPr>
          <p:nvPr/>
        </p:nvPicPr>
        <p:blipFill>
          <a:blip r:embed="rId5"/>
          <a:stretch>
            <a:fillRect/>
          </a:stretch>
        </p:blipFill>
        <p:spPr>
          <a:xfrm>
            <a:off x="636193" y="3355850"/>
            <a:ext cx="3473925" cy="2612134"/>
          </a:xfrm>
          <a:prstGeom prst="rect">
            <a:avLst/>
          </a:prstGeom>
        </p:spPr>
      </p:pic>
      <p:pic>
        <p:nvPicPr>
          <p:cNvPr id="9" name="Picture 8"/>
          <p:cNvPicPr>
            <a:picLocks noChangeAspect="1"/>
          </p:cNvPicPr>
          <p:nvPr/>
        </p:nvPicPr>
        <p:blipFill>
          <a:blip r:embed="rId6"/>
          <a:stretch>
            <a:fillRect/>
          </a:stretch>
        </p:blipFill>
        <p:spPr>
          <a:xfrm>
            <a:off x="4587060" y="3352800"/>
            <a:ext cx="3470158" cy="2615184"/>
          </a:xfrm>
          <a:prstGeom prst="rect">
            <a:avLst/>
          </a:prstGeom>
        </p:spPr>
      </p:pic>
    </p:spTree>
    <p:extLst>
      <p:ext uri="{BB962C8B-B14F-4D97-AF65-F5344CB8AC3E}">
        <p14:creationId xmlns:p14="http://schemas.microsoft.com/office/powerpoint/2010/main" val="1989997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Question 2</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5"/>
          <p:cNvSpPr/>
          <p:nvPr/>
        </p:nvSpPr>
        <p:spPr>
          <a:xfrm>
            <a:off x="0" y="6361200"/>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lvl="0" algn="just">
              <a:buNone/>
            </a:pPr>
            <a:r>
              <a:rPr lang="en-US" sz="1200" dirty="0" err="1">
                <a:solidFill>
                  <a:srgbClr val="000000"/>
                </a:solidFill>
                <a:latin typeface="Calibri" pitchFamily="18"/>
                <a:ea typeface="Microsoft YaHei" pitchFamily="2"/>
                <a:cs typeface="Mangal" pitchFamily="2"/>
              </a:rPr>
              <a:t>Handa</a:t>
            </a:r>
            <a:r>
              <a:rPr lang="en-US" sz="1200" dirty="0">
                <a:solidFill>
                  <a:srgbClr val="000000"/>
                </a:solidFill>
                <a:latin typeface="Calibri" pitchFamily="18"/>
                <a:ea typeface="Microsoft YaHei" pitchFamily="2"/>
                <a:cs typeface="Mangal" pitchFamily="2"/>
              </a:rPr>
              <a:t>, S.; </a:t>
            </a:r>
            <a:r>
              <a:rPr lang="en-US" sz="1200" dirty="0" err="1">
                <a:solidFill>
                  <a:srgbClr val="000000"/>
                </a:solidFill>
                <a:latin typeface="Calibri" pitchFamily="18"/>
                <a:ea typeface="Microsoft YaHei" pitchFamily="2"/>
                <a:cs typeface="Mangal" pitchFamily="2"/>
              </a:rPr>
              <a:t>Nagawa</a:t>
            </a:r>
            <a:r>
              <a:rPr lang="en-US" sz="1200" dirty="0">
                <a:solidFill>
                  <a:srgbClr val="000000"/>
                </a:solidFill>
                <a:latin typeface="Calibri" pitchFamily="18"/>
                <a:ea typeface="Microsoft YaHei" pitchFamily="2"/>
                <a:cs typeface="Mangal" pitchFamily="2"/>
              </a:rPr>
              <a:t>, K.; </a:t>
            </a:r>
            <a:r>
              <a:rPr lang="en-US" sz="1200" dirty="0" err="1">
                <a:solidFill>
                  <a:srgbClr val="000000"/>
                </a:solidFill>
                <a:latin typeface="Calibri" pitchFamily="18"/>
                <a:ea typeface="Microsoft YaHei" pitchFamily="2"/>
                <a:cs typeface="Mangal" pitchFamily="2"/>
              </a:rPr>
              <a:t>Sohtome</a:t>
            </a:r>
            <a:r>
              <a:rPr lang="en-US" sz="1200" dirty="0">
                <a:solidFill>
                  <a:srgbClr val="000000"/>
                </a:solidFill>
                <a:latin typeface="Calibri" pitchFamily="18"/>
                <a:ea typeface="Microsoft YaHei" pitchFamily="2"/>
                <a:cs typeface="Mangal" pitchFamily="2"/>
              </a:rPr>
              <a:t>, Y.; Matsunaga, S.; </a:t>
            </a:r>
            <a:r>
              <a:rPr lang="en-US" sz="1200" dirty="0" err="1">
                <a:solidFill>
                  <a:srgbClr val="000000"/>
                </a:solidFill>
                <a:latin typeface="Calibri" pitchFamily="18"/>
                <a:ea typeface="Microsoft YaHei" pitchFamily="2"/>
                <a:cs typeface="Mangal" pitchFamily="2"/>
              </a:rPr>
              <a:t>Shibasaki</a:t>
            </a:r>
            <a:r>
              <a:rPr lang="en-US" sz="1200" dirty="0">
                <a:solidFill>
                  <a:srgbClr val="000000"/>
                </a:solidFill>
                <a:latin typeface="Calibri" pitchFamily="18"/>
                <a:ea typeface="Microsoft YaHei" pitchFamily="2"/>
                <a:cs typeface="Mangal" pitchFamily="2"/>
              </a:rPr>
              <a:t>, M. </a:t>
            </a:r>
            <a:r>
              <a:rPr lang="en-US" sz="1200" i="1" dirty="0" err="1">
                <a:solidFill>
                  <a:srgbClr val="000000"/>
                </a:solidFill>
                <a:latin typeface="Calibri" pitchFamily="18"/>
                <a:ea typeface="Microsoft YaHei" pitchFamily="2"/>
                <a:cs typeface="Mangal" pitchFamily="2"/>
              </a:rPr>
              <a:t>Angew</a:t>
            </a:r>
            <a:r>
              <a:rPr lang="en-US" sz="1200" i="1" dirty="0">
                <a:solidFill>
                  <a:srgbClr val="000000"/>
                </a:solidFill>
                <a:latin typeface="Calibri" pitchFamily="18"/>
                <a:ea typeface="Microsoft YaHei" pitchFamily="2"/>
                <a:cs typeface="Mangal" pitchFamily="2"/>
              </a:rPr>
              <a:t>. Chem., Int. Ed.</a:t>
            </a:r>
            <a:r>
              <a:rPr lang="en-US" sz="1200" dirty="0">
                <a:solidFill>
                  <a:srgbClr val="000000"/>
                </a:solidFill>
                <a:latin typeface="Calibri" pitchFamily="18"/>
                <a:ea typeface="Microsoft YaHei" pitchFamily="2"/>
                <a:cs typeface="Mangal" pitchFamily="2"/>
              </a:rPr>
              <a:t>, </a:t>
            </a:r>
            <a:r>
              <a:rPr lang="en-US" sz="1200" b="1" dirty="0">
                <a:solidFill>
                  <a:srgbClr val="000000"/>
                </a:solidFill>
                <a:latin typeface="Calibri" pitchFamily="18"/>
                <a:ea typeface="Microsoft YaHei" pitchFamily="2"/>
                <a:cs typeface="Mangal" pitchFamily="2"/>
              </a:rPr>
              <a:t>2008</a:t>
            </a:r>
            <a:r>
              <a:rPr lang="en-US" sz="1200" dirty="0">
                <a:solidFill>
                  <a:srgbClr val="000000"/>
                </a:solidFill>
                <a:latin typeface="Calibri" pitchFamily="18"/>
                <a:ea typeface="Microsoft YaHei" pitchFamily="2"/>
                <a:cs typeface="Mangal" pitchFamily="2"/>
              </a:rPr>
              <a:t>, </a:t>
            </a:r>
            <a:r>
              <a:rPr lang="en-US" sz="1200" i="1" dirty="0">
                <a:solidFill>
                  <a:srgbClr val="000000"/>
                </a:solidFill>
                <a:latin typeface="Calibri" pitchFamily="18"/>
                <a:ea typeface="Microsoft YaHei" pitchFamily="2"/>
                <a:cs typeface="Mangal" pitchFamily="2"/>
              </a:rPr>
              <a:t>47</a:t>
            </a:r>
            <a:r>
              <a:rPr lang="en-US" sz="1200" dirty="0">
                <a:solidFill>
                  <a:srgbClr val="000000"/>
                </a:solidFill>
                <a:latin typeface="Calibri" pitchFamily="18"/>
                <a:ea typeface="Microsoft YaHei" pitchFamily="2"/>
                <a:cs typeface="Mangal" pitchFamily="2"/>
              </a:rPr>
              <a:t>, 3230.</a:t>
            </a:r>
            <a:endParaRPr lang="en-US" sz="1200" dirty="0">
              <a:solidFill>
                <a:srgbClr val="000000"/>
              </a:solidFill>
              <a:latin typeface="Calibri" pitchFamily="18"/>
              <a:ea typeface="Microsoft YaHei" pitchFamily="2"/>
              <a:cs typeface="Mangal" pitchFamily="2"/>
            </a:endParaRPr>
          </a:p>
        </p:txBody>
      </p:sp>
      <p:pic>
        <p:nvPicPr>
          <p:cNvPr id="6" name="Picture 4"/>
          <p:cNvPicPr>
            <a:picLocks noChangeAspect="1"/>
          </p:cNvPicPr>
          <p:nvPr/>
        </p:nvPicPr>
        <p:blipFill>
          <a:blip r:embed="rId3" cstate="print">
            <a:alphaModFix/>
            <a:lum/>
          </a:blip>
          <a:srcRect l="63679"/>
          <a:stretch>
            <a:fillRect/>
          </a:stretch>
        </p:blipFill>
        <p:spPr>
          <a:xfrm>
            <a:off x="8178480" y="0"/>
            <a:ext cx="965160" cy="914039"/>
          </a:xfrm>
          <a:prstGeom prst="rect">
            <a:avLst/>
          </a:prstGeom>
          <a:noFill/>
          <a:ln>
            <a:noFill/>
          </a:ln>
        </p:spPr>
      </p:pic>
      <p:sp>
        <p:nvSpPr>
          <p:cNvPr id="7" name="Content Placeholder 2"/>
          <p:cNvSpPr txBox="1">
            <a:spLocks/>
          </p:cNvSpPr>
          <p:nvPr/>
        </p:nvSpPr>
        <p:spPr>
          <a:xfrm>
            <a:off x="457200" y="685799"/>
            <a:ext cx="8076960" cy="4876560"/>
          </a:xfrm>
          <a:prstGeom prst="rect">
            <a:avLst/>
          </a:prstGeom>
        </p:spPr>
        <p:txBody>
          <a:bodyPr vert="horz" lIns="91440" tIns="45720" rIns="91440" bIns="45720" rtlCol="0">
            <a:normAutofit/>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defTabSz="914400" rtl="0" eaLnBrk="1" latinLnBrk="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defTabSz="914400" rtl="0" eaLnBrk="1" latinLnBrk="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defTabSz="914400" rtl="0" eaLnBrk="1" latinLnBrk="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defTabSz="914400" rtl="0" eaLnBrk="1" latinLnBrk="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38"/>
              </a:spcBef>
              <a:buFont typeface="StarSymbol"/>
              <a:buNone/>
            </a:pPr>
            <a:endParaRPr lang="en-US" sz="2000" dirty="0" smtClean="0">
              <a:latin typeface="Agency FB" pitchFamily="34"/>
            </a:endParaRPr>
          </a:p>
          <a:p>
            <a:pPr marL="0" indent="0" algn="just">
              <a:spcBef>
                <a:spcPts val="638"/>
              </a:spcBef>
              <a:buClr>
                <a:srgbClr val="E46C0A"/>
              </a:buClr>
              <a:buFont typeface="Arial" pitchFamily="32"/>
              <a:buChar char="•"/>
            </a:pPr>
            <a:r>
              <a:rPr lang="en-US" sz="2000" dirty="0" err="1" smtClean="0">
                <a:latin typeface="Agency FB" pitchFamily="34"/>
              </a:rPr>
              <a:t>Shibasaki</a:t>
            </a:r>
            <a:r>
              <a:rPr lang="en-US" sz="2000" dirty="0" smtClean="0">
                <a:latin typeface="Agency FB" pitchFamily="34"/>
              </a:rPr>
              <a:t> showed that a </a:t>
            </a:r>
            <a:r>
              <a:rPr lang="en-US" sz="2000" dirty="0" err="1" smtClean="0">
                <a:latin typeface="Agency FB" pitchFamily="34"/>
              </a:rPr>
              <a:t>Cu:Sm</a:t>
            </a:r>
            <a:r>
              <a:rPr lang="en-US" sz="2000" dirty="0" smtClean="0">
                <a:latin typeface="Agency FB" pitchFamily="34"/>
              </a:rPr>
              <a:t> complex with </a:t>
            </a:r>
            <a:r>
              <a:rPr lang="en-US" sz="2000" dirty="0" err="1" smtClean="0">
                <a:latin typeface="Agency FB" pitchFamily="34"/>
              </a:rPr>
              <a:t>tetrahydroxy</a:t>
            </a:r>
            <a:r>
              <a:rPr lang="en-US" sz="2000" dirty="0">
                <a:latin typeface="Agency FB" pitchFamily="34"/>
              </a:rPr>
              <a:t> </a:t>
            </a:r>
            <a:r>
              <a:rPr lang="en-US" sz="2000" dirty="0" err="1" smtClean="0">
                <a:latin typeface="Agency FB" pitchFamily="34"/>
              </a:rPr>
              <a:t>Salen</a:t>
            </a:r>
            <a:r>
              <a:rPr lang="en-US" sz="2000" dirty="0" smtClean="0">
                <a:latin typeface="Agency FB" pitchFamily="34"/>
              </a:rPr>
              <a:t> 1 gave </a:t>
            </a:r>
            <a:r>
              <a:rPr lang="en-US" sz="2000" i="1" dirty="0" err="1" smtClean="0">
                <a:latin typeface="Agency FB" pitchFamily="34"/>
              </a:rPr>
              <a:t>syn</a:t>
            </a:r>
            <a:r>
              <a:rPr lang="en-US" sz="2000" dirty="0">
                <a:latin typeface="Agency FB" pitchFamily="34"/>
              </a:rPr>
              <a:t> </a:t>
            </a:r>
            <a:r>
              <a:rPr lang="en-US" sz="2000" dirty="0" smtClean="0">
                <a:latin typeface="Agency FB" pitchFamily="34"/>
              </a:rPr>
              <a:t>products from a nitro </a:t>
            </a:r>
            <a:r>
              <a:rPr lang="en-US" sz="2000" dirty="0" err="1" smtClean="0">
                <a:latin typeface="Agency FB" pitchFamily="34"/>
              </a:rPr>
              <a:t>Mannich</a:t>
            </a:r>
            <a:r>
              <a:rPr lang="en-US" sz="2000" dirty="0" smtClean="0">
                <a:latin typeface="Agency FB" pitchFamily="34"/>
              </a:rPr>
              <a:t> </a:t>
            </a:r>
            <a:r>
              <a:rPr lang="en-US" sz="2000" dirty="0" smtClean="0">
                <a:latin typeface="Agency FB" pitchFamily="34"/>
              </a:rPr>
              <a:t>reaction, while most </a:t>
            </a:r>
            <a:r>
              <a:rPr lang="en-US" sz="2000" dirty="0" smtClean="0">
                <a:latin typeface="Agency FB" pitchFamily="34"/>
              </a:rPr>
              <a:t>Henry reactions catalyzed prefer to give </a:t>
            </a:r>
            <a:r>
              <a:rPr lang="en-US" sz="2000" i="1" dirty="0" smtClean="0">
                <a:latin typeface="Agency FB" pitchFamily="34"/>
              </a:rPr>
              <a:t>anti </a:t>
            </a:r>
            <a:r>
              <a:rPr lang="en-US" sz="2000" dirty="0" smtClean="0">
                <a:latin typeface="Agency FB" pitchFamily="34"/>
              </a:rPr>
              <a:t>products. For example, t</a:t>
            </a:r>
            <a:r>
              <a:rPr lang="en-US" sz="2000" dirty="0" smtClean="0">
                <a:latin typeface="Agency FB" pitchFamily="34"/>
              </a:rPr>
              <a:t>he </a:t>
            </a:r>
            <a:r>
              <a:rPr lang="en-US" sz="2000" dirty="0" smtClean="0">
                <a:latin typeface="Agency FB" pitchFamily="34"/>
              </a:rPr>
              <a:t>same ligand </a:t>
            </a:r>
            <a:r>
              <a:rPr lang="en-US" sz="2000" dirty="0" err="1" smtClean="0">
                <a:latin typeface="Agency FB" pitchFamily="34"/>
              </a:rPr>
              <a:t>complexed</a:t>
            </a:r>
            <a:r>
              <a:rPr lang="en-US" sz="2000" dirty="0" smtClean="0">
                <a:latin typeface="Agency FB" pitchFamily="34"/>
              </a:rPr>
              <a:t> with </a:t>
            </a:r>
            <a:r>
              <a:rPr lang="en-US" sz="2000" dirty="0" err="1" smtClean="0">
                <a:latin typeface="Agency FB" pitchFamily="34"/>
              </a:rPr>
              <a:t>Pd</a:t>
            </a:r>
            <a:r>
              <a:rPr lang="en-US" sz="2000" dirty="0" smtClean="0">
                <a:latin typeface="Agency FB" pitchFamily="34"/>
              </a:rPr>
              <a:t> and La was found to give </a:t>
            </a:r>
            <a:r>
              <a:rPr lang="en-US" sz="2000" i="1" dirty="0" smtClean="0">
                <a:latin typeface="Agency FB" pitchFamily="34"/>
              </a:rPr>
              <a:t>anti</a:t>
            </a:r>
            <a:r>
              <a:rPr lang="en-US" sz="2000" dirty="0" smtClean="0">
                <a:latin typeface="Agency FB" pitchFamily="34"/>
              </a:rPr>
              <a:t> products </a:t>
            </a:r>
            <a:r>
              <a:rPr lang="en-US" sz="2000" dirty="0" smtClean="0">
                <a:latin typeface="Agency FB" pitchFamily="34"/>
              </a:rPr>
              <a:t>with good selectivity. </a:t>
            </a:r>
            <a:r>
              <a:rPr lang="en-US" sz="2000" dirty="0" smtClean="0">
                <a:latin typeface="Agency FB" pitchFamily="34"/>
              </a:rPr>
              <a:t>Contrast the transition states to explain this difference in selectivity.</a:t>
            </a:r>
          </a:p>
          <a:p>
            <a:pPr marL="0" indent="0" algn="just">
              <a:spcBef>
                <a:spcPts val="638"/>
              </a:spcBef>
              <a:buFont typeface="StarSymbol"/>
              <a:buNone/>
            </a:pPr>
            <a:endParaRPr lang="en-US" sz="2000" dirty="0" smtClean="0">
              <a:latin typeface="Agency FB" pitchFamily="34"/>
            </a:endParaRPr>
          </a:p>
          <a:p>
            <a:pPr marL="0" indent="0" algn="just">
              <a:spcBef>
                <a:spcPts val="638"/>
              </a:spcBef>
              <a:buFont typeface="StarSymbol"/>
              <a:buNone/>
            </a:pPr>
            <a:endParaRPr lang="en-US" sz="2000" dirty="0">
              <a:latin typeface="Agency FB" pitchFamily="34"/>
            </a:endParaRPr>
          </a:p>
        </p:txBody>
      </p:sp>
      <p:pic>
        <p:nvPicPr>
          <p:cNvPr id="3" name="Picture 2"/>
          <p:cNvPicPr>
            <a:picLocks noChangeAspect="1"/>
          </p:cNvPicPr>
          <p:nvPr/>
        </p:nvPicPr>
        <p:blipFill>
          <a:blip r:embed="rId4"/>
          <a:stretch>
            <a:fillRect/>
          </a:stretch>
        </p:blipFill>
        <p:spPr>
          <a:xfrm>
            <a:off x="3821819" y="4749134"/>
            <a:ext cx="3994942" cy="1315078"/>
          </a:xfrm>
          <a:prstGeom prst="rect">
            <a:avLst/>
          </a:prstGeom>
        </p:spPr>
      </p:pic>
      <p:pic>
        <p:nvPicPr>
          <p:cNvPr id="8" name="Picture 7"/>
          <p:cNvPicPr>
            <a:picLocks noChangeAspect="1"/>
          </p:cNvPicPr>
          <p:nvPr/>
        </p:nvPicPr>
        <p:blipFill>
          <a:blip r:embed="rId5"/>
          <a:stretch>
            <a:fillRect/>
          </a:stretch>
        </p:blipFill>
        <p:spPr>
          <a:xfrm>
            <a:off x="609600" y="2984989"/>
            <a:ext cx="2895599" cy="1306117"/>
          </a:xfrm>
          <a:prstGeom prst="rect">
            <a:avLst/>
          </a:prstGeom>
        </p:spPr>
      </p:pic>
      <p:pic>
        <p:nvPicPr>
          <p:cNvPr id="9" name="Picture 8"/>
          <p:cNvPicPr>
            <a:picLocks noChangeAspect="1"/>
          </p:cNvPicPr>
          <p:nvPr/>
        </p:nvPicPr>
        <p:blipFill>
          <a:blip r:embed="rId6"/>
          <a:stretch>
            <a:fillRect/>
          </a:stretch>
        </p:blipFill>
        <p:spPr>
          <a:xfrm>
            <a:off x="4135029" y="3670236"/>
            <a:ext cx="2880936" cy="679478"/>
          </a:xfrm>
          <a:prstGeom prst="rect">
            <a:avLst/>
          </a:prstGeom>
        </p:spPr>
      </p:pic>
      <p:pic>
        <p:nvPicPr>
          <p:cNvPr id="10" name="Picture 9"/>
          <p:cNvPicPr>
            <a:picLocks noChangeAspect="1"/>
          </p:cNvPicPr>
          <p:nvPr/>
        </p:nvPicPr>
        <p:blipFill>
          <a:blip r:embed="rId7"/>
          <a:stretch>
            <a:fillRect/>
          </a:stretch>
        </p:blipFill>
        <p:spPr>
          <a:xfrm>
            <a:off x="4277547" y="3015236"/>
            <a:ext cx="2595900" cy="572000"/>
          </a:xfrm>
          <a:prstGeom prst="rect">
            <a:avLst/>
          </a:prstGeom>
        </p:spPr>
      </p:pic>
      <p:sp>
        <p:nvSpPr>
          <p:cNvPr id="11" name="TextBox 10"/>
          <p:cNvSpPr txBox="1"/>
          <p:nvPr/>
        </p:nvSpPr>
        <p:spPr>
          <a:xfrm>
            <a:off x="5110350" y="2927706"/>
            <a:ext cx="1138050" cy="215444"/>
          </a:xfrm>
          <a:prstGeom prst="rect">
            <a:avLst/>
          </a:prstGeom>
          <a:solidFill>
            <a:schemeClr val="bg1"/>
          </a:solidFill>
        </p:spPr>
        <p:txBody>
          <a:bodyPr wrap="square" rtlCol="0">
            <a:spAutoFit/>
          </a:bodyPr>
          <a:lstStyle/>
          <a:p>
            <a:r>
              <a:rPr lang="en-US" sz="800" dirty="0" smtClean="0"/>
              <a:t>            Cu/Sm/</a:t>
            </a:r>
            <a:r>
              <a:rPr lang="en-US" sz="800" b="1" dirty="0" smtClean="0"/>
              <a:t>1</a:t>
            </a:r>
            <a:endParaRPr lang="en-US" sz="800" dirty="0"/>
          </a:p>
        </p:txBody>
      </p:sp>
      <p:pic>
        <p:nvPicPr>
          <p:cNvPr id="12" name="Picture 11"/>
          <p:cNvPicPr>
            <a:picLocks noChangeAspect="1"/>
          </p:cNvPicPr>
          <p:nvPr/>
        </p:nvPicPr>
        <p:blipFill rotWithShape="1">
          <a:blip r:embed="rId8"/>
          <a:srcRect l="56576" t="49722" r="-718" b="4351"/>
          <a:stretch/>
        </p:blipFill>
        <p:spPr>
          <a:xfrm>
            <a:off x="1447800" y="4902427"/>
            <a:ext cx="1554480" cy="1188720"/>
          </a:xfrm>
          <a:prstGeom prst="rect">
            <a:avLst/>
          </a:prstGeom>
        </p:spPr>
      </p:pic>
    </p:spTree>
    <p:extLst>
      <p:ext uri="{BB962C8B-B14F-4D97-AF65-F5344CB8AC3E}">
        <p14:creationId xmlns:p14="http://schemas.microsoft.com/office/powerpoint/2010/main" val="3454921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Question </a:t>
            </a:r>
            <a:r>
              <a:rPr lang="en-US" sz="4000" dirty="0" smtClean="0">
                <a:latin typeface="Perpetua" pitchFamily="18"/>
              </a:rPr>
              <a:t>3</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5" name="TextBox 5"/>
          <p:cNvSpPr/>
          <p:nvPr/>
        </p:nvSpPr>
        <p:spPr>
          <a:xfrm>
            <a:off x="0" y="6361200"/>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a:p>
            <a:pPr lvl="0" algn="just">
              <a:buNone/>
            </a:pPr>
            <a:r>
              <a:rPr lang="en-US" sz="1200" dirty="0" err="1">
                <a:solidFill>
                  <a:srgbClr val="000000"/>
                </a:solidFill>
                <a:latin typeface="Calibri" pitchFamily="18"/>
                <a:ea typeface="Microsoft YaHei" pitchFamily="2"/>
                <a:cs typeface="Mangal" pitchFamily="2"/>
              </a:rPr>
              <a:t>Sawamura</a:t>
            </a:r>
            <a:r>
              <a:rPr lang="en-US" sz="1200" dirty="0">
                <a:solidFill>
                  <a:srgbClr val="000000"/>
                </a:solidFill>
                <a:latin typeface="Calibri" pitchFamily="18"/>
                <a:ea typeface="Microsoft YaHei" pitchFamily="2"/>
                <a:cs typeface="Mangal" pitchFamily="2"/>
              </a:rPr>
              <a:t>, M.; </a:t>
            </a:r>
            <a:r>
              <a:rPr lang="en-US" sz="1200" dirty="0" err="1">
                <a:solidFill>
                  <a:srgbClr val="000000"/>
                </a:solidFill>
                <a:latin typeface="Calibri" pitchFamily="18"/>
                <a:ea typeface="Microsoft YaHei" pitchFamily="2"/>
                <a:cs typeface="Mangal" pitchFamily="2"/>
              </a:rPr>
              <a:t>Sudoh</a:t>
            </a:r>
            <a:r>
              <a:rPr lang="en-US" sz="1200" dirty="0">
                <a:solidFill>
                  <a:srgbClr val="000000"/>
                </a:solidFill>
                <a:latin typeface="Calibri" pitchFamily="18"/>
                <a:ea typeface="Microsoft YaHei" pitchFamily="2"/>
                <a:cs typeface="Mangal" pitchFamily="2"/>
              </a:rPr>
              <a:t>, M.; Ito, Y. </a:t>
            </a:r>
            <a:r>
              <a:rPr lang="en-US" sz="1200" i="1" dirty="0">
                <a:solidFill>
                  <a:srgbClr val="000000"/>
                </a:solidFill>
                <a:latin typeface="Calibri" pitchFamily="18"/>
                <a:ea typeface="Microsoft YaHei" pitchFamily="2"/>
                <a:cs typeface="Mangal" pitchFamily="2"/>
              </a:rPr>
              <a:t>J. Am. Chem. Soc</a:t>
            </a:r>
            <a:r>
              <a:rPr lang="en-US" sz="1200" dirty="0">
                <a:solidFill>
                  <a:srgbClr val="000000"/>
                </a:solidFill>
                <a:latin typeface="Calibri" pitchFamily="18"/>
                <a:ea typeface="Microsoft YaHei" pitchFamily="2"/>
                <a:cs typeface="Mangal" pitchFamily="2"/>
              </a:rPr>
              <a:t>., 1996, </a:t>
            </a:r>
            <a:r>
              <a:rPr lang="en-US" sz="1200" i="1" dirty="0">
                <a:solidFill>
                  <a:srgbClr val="000000"/>
                </a:solidFill>
                <a:latin typeface="Calibri" pitchFamily="18"/>
                <a:ea typeface="Microsoft YaHei" pitchFamily="2"/>
                <a:cs typeface="Mangal" pitchFamily="2"/>
              </a:rPr>
              <a:t>118</a:t>
            </a:r>
            <a:r>
              <a:rPr lang="en-US" sz="1200" dirty="0">
                <a:solidFill>
                  <a:srgbClr val="000000"/>
                </a:solidFill>
                <a:latin typeface="Calibri" pitchFamily="18"/>
                <a:ea typeface="Microsoft YaHei" pitchFamily="2"/>
                <a:cs typeface="Mangal" pitchFamily="2"/>
              </a:rPr>
              <a:t>, 3309.</a:t>
            </a:r>
            <a:endParaRPr lang="en-US" sz="1200" dirty="0">
              <a:solidFill>
                <a:srgbClr val="000000"/>
              </a:solidFill>
              <a:latin typeface="Calibri" pitchFamily="18"/>
              <a:ea typeface="Microsoft YaHei" pitchFamily="2"/>
              <a:cs typeface="Mangal" pitchFamily="2"/>
            </a:endParaRPr>
          </a:p>
        </p:txBody>
      </p:sp>
      <p:pic>
        <p:nvPicPr>
          <p:cNvPr id="6" name="Picture 4"/>
          <p:cNvPicPr>
            <a:picLocks noChangeAspect="1"/>
          </p:cNvPicPr>
          <p:nvPr/>
        </p:nvPicPr>
        <p:blipFill>
          <a:blip r:embed="rId3" cstate="print">
            <a:alphaModFix/>
            <a:lum/>
          </a:blip>
          <a:srcRect l="63679"/>
          <a:stretch>
            <a:fillRect/>
          </a:stretch>
        </p:blipFill>
        <p:spPr>
          <a:xfrm>
            <a:off x="8178480" y="0"/>
            <a:ext cx="965160" cy="914039"/>
          </a:xfrm>
          <a:prstGeom prst="rect">
            <a:avLst/>
          </a:prstGeom>
          <a:noFill/>
          <a:ln>
            <a:noFill/>
          </a:ln>
        </p:spPr>
      </p:pic>
      <p:sp>
        <p:nvSpPr>
          <p:cNvPr id="7" name="Content Placeholder 2"/>
          <p:cNvSpPr txBox="1">
            <a:spLocks/>
          </p:cNvSpPr>
          <p:nvPr/>
        </p:nvSpPr>
        <p:spPr>
          <a:xfrm>
            <a:off x="457200" y="685799"/>
            <a:ext cx="8076960" cy="4876560"/>
          </a:xfrm>
          <a:prstGeom prst="rect">
            <a:avLst/>
          </a:prstGeom>
        </p:spPr>
        <p:txBody>
          <a:bodyPr vert="horz" lIns="91440" tIns="45720" rIns="91440" bIns="45720" rtlCol="0">
            <a:normAutofit/>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defTabSz="914400" rtl="0" eaLnBrk="1" latinLnBrk="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defTabSz="914400" rtl="0" eaLnBrk="1" latinLnBrk="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defTabSz="914400" rtl="0" eaLnBrk="1" latinLnBrk="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defTabSz="914400" rtl="0" eaLnBrk="1" latinLnBrk="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defTabSz="914400" rtl="0" eaLnBrk="1" latinLnBrk="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indent="0">
              <a:spcBef>
                <a:spcPts val="638"/>
              </a:spcBef>
              <a:buFont typeface="StarSymbol"/>
              <a:buNone/>
            </a:pPr>
            <a:endParaRPr lang="en-US" sz="2000" dirty="0" smtClean="0">
              <a:latin typeface="Agency FB" pitchFamily="34"/>
            </a:endParaRPr>
          </a:p>
          <a:p>
            <a:pPr marL="0" indent="0" algn="just">
              <a:spcBef>
                <a:spcPts val="638"/>
              </a:spcBef>
              <a:buClr>
                <a:srgbClr val="E46C0A"/>
              </a:buClr>
              <a:buFont typeface="Arial" pitchFamily="32"/>
              <a:buChar char="•"/>
            </a:pPr>
            <a:r>
              <a:rPr lang="en-US" sz="2000" dirty="0">
                <a:latin typeface="Agency FB" pitchFamily="34"/>
              </a:rPr>
              <a:t>Ito and coworkers demonstrated that a mixture of </a:t>
            </a:r>
            <a:r>
              <a:rPr lang="en-US" sz="2000" dirty="0" err="1">
                <a:latin typeface="Agency FB" pitchFamily="34"/>
              </a:rPr>
              <a:t>Pd</a:t>
            </a:r>
            <a:r>
              <a:rPr lang="en-US" sz="2000" dirty="0">
                <a:latin typeface="Agency FB" pitchFamily="34"/>
              </a:rPr>
              <a:t>(S,S)-(R,R)-TRAP and Rh(S,S)-(R,R)-TRAP gave good </a:t>
            </a:r>
            <a:r>
              <a:rPr lang="en-US" sz="2000" dirty="0" err="1">
                <a:latin typeface="Agency FB" pitchFamily="34"/>
              </a:rPr>
              <a:t>enantioselectivity</a:t>
            </a:r>
            <a:r>
              <a:rPr lang="en-US" sz="2000" dirty="0">
                <a:latin typeface="Agency FB" pitchFamily="34"/>
              </a:rPr>
              <a:t> for the asymmetric </a:t>
            </a:r>
            <a:r>
              <a:rPr lang="en-US" sz="2000" dirty="0" err="1">
                <a:latin typeface="Agency FB" pitchFamily="34"/>
              </a:rPr>
              <a:t>allylation</a:t>
            </a:r>
            <a:r>
              <a:rPr lang="en-US" sz="2000" dirty="0">
                <a:latin typeface="Agency FB" pitchFamily="34"/>
              </a:rPr>
              <a:t> of α-</a:t>
            </a:r>
            <a:r>
              <a:rPr lang="en-US" sz="2000" dirty="0" err="1">
                <a:latin typeface="Agency FB" pitchFamily="34"/>
              </a:rPr>
              <a:t>cyanoesters</a:t>
            </a:r>
            <a:r>
              <a:rPr lang="en-US" sz="2000" dirty="0">
                <a:latin typeface="Agency FB" pitchFamily="34"/>
              </a:rPr>
              <a:t>. Although the reaction did not proceed without palladium, in the presence of only </a:t>
            </a:r>
            <a:r>
              <a:rPr lang="en-US" sz="2000" dirty="0" err="1">
                <a:latin typeface="Agency FB" pitchFamily="34"/>
              </a:rPr>
              <a:t>Pd</a:t>
            </a:r>
            <a:r>
              <a:rPr lang="en-US" sz="2000" dirty="0">
                <a:latin typeface="Agency FB" pitchFamily="34"/>
              </a:rPr>
              <a:t>(S,S)-(R,R)-TRAP the reaction gave a comparable yield, albeit with no </a:t>
            </a:r>
            <a:r>
              <a:rPr lang="en-US" sz="2000" dirty="0" err="1">
                <a:latin typeface="Agency FB" pitchFamily="34"/>
              </a:rPr>
              <a:t>enantioselectivity</a:t>
            </a:r>
            <a:r>
              <a:rPr lang="en-US" sz="2000" dirty="0">
                <a:latin typeface="Agency FB" pitchFamily="34"/>
              </a:rPr>
              <a:t>. Draw the mechanism of the reaction without Rh (remember that the </a:t>
            </a:r>
            <a:r>
              <a:rPr lang="en-US" sz="2000" dirty="0" err="1">
                <a:latin typeface="Agency FB" pitchFamily="34"/>
              </a:rPr>
              <a:t>Pd</a:t>
            </a:r>
            <a:r>
              <a:rPr lang="en-US" sz="2000" dirty="0">
                <a:latin typeface="Agency FB" pitchFamily="34"/>
              </a:rPr>
              <a:t> intermediate is cationic).</a:t>
            </a:r>
          </a:p>
          <a:p>
            <a:pPr marL="0" indent="0" algn="just">
              <a:spcBef>
                <a:spcPts val="638"/>
              </a:spcBef>
              <a:buFont typeface="StarSymbol"/>
              <a:buNone/>
            </a:pPr>
            <a:endParaRPr lang="en-US" sz="2000" dirty="0">
              <a:latin typeface="Agency FB" pitchFamily="34"/>
            </a:endParaRPr>
          </a:p>
        </p:txBody>
      </p:sp>
      <p:pic>
        <p:nvPicPr>
          <p:cNvPr id="13" name="Picture 12"/>
          <p:cNvPicPr>
            <a:picLocks noChangeAspect="1"/>
          </p:cNvPicPr>
          <p:nvPr/>
        </p:nvPicPr>
        <p:blipFill>
          <a:blip r:embed="rId4"/>
          <a:stretch>
            <a:fillRect/>
          </a:stretch>
        </p:blipFill>
        <p:spPr>
          <a:xfrm>
            <a:off x="228600" y="2895600"/>
            <a:ext cx="3979744" cy="1537250"/>
          </a:xfrm>
          <a:prstGeom prst="rect">
            <a:avLst/>
          </a:prstGeom>
        </p:spPr>
      </p:pic>
      <p:pic>
        <p:nvPicPr>
          <p:cNvPr id="14" name="Picture 13"/>
          <p:cNvPicPr>
            <a:picLocks noChangeAspect="1"/>
          </p:cNvPicPr>
          <p:nvPr/>
        </p:nvPicPr>
        <p:blipFill>
          <a:blip r:embed="rId5"/>
          <a:stretch>
            <a:fillRect/>
          </a:stretch>
        </p:blipFill>
        <p:spPr>
          <a:xfrm>
            <a:off x="4391752" y="2810449"/>
            <a:ext cx="4294688" cy="2066351"/>
          </a:xfrm>
          <a:prstGeom prst="rect">
            <a:avLst/>
          </a:prstGeom>
        </p:spPr>
      </p:pic>
      <p:pic>
        <p:nvPicPr>
          <p:cNvPr id="15" name="Picture 14"/>
          <p:cNvPicPr>
            <a:picLocks noChangeAspect="1"/>
          </p:cNvPicPr>
          <p:nvPr/>
        </p:nvPicPr>
        <p:blipFill>
          <a:blip r:embed="rId6"/>
          <a:stretch>
            <a:fillRect/>
          </a:stretch>
        </p:blipFill>
        <p:spPr>
          <a:xfrm>
            <a:off x="439783" y="4432850"/>
            <a:ext cx="4666895" cy="2073500"/>
          </a:xfrm>
          <a:prstGeom prst="rect">
            <a:avLst/>
          </a:prstGeom>
        </p:spPr>
      </p:pic>
    </p:spTree>
    <p:extLst>
      <p:ext uri="{BB962C8B-B14F-4D97-AF65-F5344CB8AC3E}">
        <p14:creationId xmlns:p14="http://schemas.microsoft.com/office/powerpoint/2010/main" val="25968628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Improved </a:t>
            </a:r>
            <a:r>
              <a:rPr lang="en-US" sz="4000" dirty="0" err="1">
                <a:latin typeface="Perpetua" pitchFamily="18"/>
              </a:rPr>
              <a:t>Allylation</a:t>
            </a:r>
            <a:r>
              <a:rPr lang="en-US" sz="4000" dirty="0">
                <a:latin typeface="Perpetua" pitchFamily="18"/>
              </a:rPr>
              <a:t> Protocol (</a:t>
            </a:r>
            <a:r>
              <a:rPr lang="en-US" sz="4000" dirty="0" smtClean="0">
                <a:latin typeface="Perpetua" pitchFamily="18"/>
              </a:rPr>
              <a:t>II)</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Clr>
                <a:srgbClr val="E46C0A"/>
              </a:buClr>
              <a:buFont typeface="Arial" pitchFamily="32"/>
              <a:buChar char="•"/>
            </a:pPr>
            <a:r>
              <a:rPr lang="en-US" sz="2000" dirty="0" smtClean="0">
                <a:latin typeface="Agency FB" pitchFamily="34"/>
              </a:rPr>
              <a:t>Replacing H-bonding with metal chelation changes solvent preference as well as </a:t>
            </a:r>
            <a:r>
              <a:rPr lang="en-US" sz="2000" dirty="0" err="1" smtClean="0">
                <a:latin typeface="Agency FB" pitchFamily="34"/>
              </a:rPr>
              <a:t>stereoselectivity</a:t>
            </a:r>
            <a:r>
              <a:rPr lang="en-US" sz="2000" dirty="0" smtClean="0">
                <a:latin typeface="Agency FB" pitchFamily="34"/>
              </a:rPr>
              <a:t>.</a:t>
            </a: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Sawamura</a:t>
            </a:r>
            <a:r>
              <a:rPr lang="en-US" sz="1200" b="0" i="0" u="none" strike="noStrike" kern="1200" spc="0" dirty="0" smtClean="0">
                <a:ln>
                  <a:noFill/>
                </a:ln>
                <a:solidFill>
                  <a:srgbClr val="000000"/>
                </a:solidFill>
                <a:latin typeface="Calibri" pitchFamily="18"/>
                <a:ea typeface="Microsoft YaHei" pitchFamily="2"/>
                <a:cs typeface="Mangal" pitchFamily="2"/>
              </a:rPr>
              <a:t>, M.; Nagata, H.; Sakamoto, H.; Ito, Y.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1992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194</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2586.</a:t>
            </a: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graphicFrame>
        <p:nvGraphicFramePr>
          <p:cNvPr id="7" name="Object 6"/>
          <p:cNvGraphicFramePr>
            <a:graphicFrameLocks noChangeAspect="1"/>
          </p:cNvGraphicFramePr>
          <p:nvPr>
            <p:extLst>
              <p:ext uri="{D42A27DB-BD31-4B8C-83A1-F6EECF244321}">
                <p14:modId xmlns:p14="http://schemas.microsoft.com/office/powerpoint/2010/main" val="102330590"/>
              </p:ext>
            </p:extLst>
          </p:nvPr>
        </p:nvGraphicFramePr>
        <p:xfrm>
          <a:off x="76200" y="1767565"/>
          <a:ext cx="4603750" cy="1463675"/>
        </p:xfrm>
        <a:graphic>
          <a:graphicData uri="http://schemas.openxmlformats.org/presentationml/2006/ole">
            <mc:AlternateContent xmlns:mc="http://schemas.openxmlformats.org/markup-compatibility/2006">
              <mc:Choice xmlns:v="urn:schemas-microsoft-com:vml" Requires="v">
                <p:oleObj spid="_x0000_s2256" name="CS ChemDraw Drawing" r:id="rId5" imgW="4603618" imgH="1464279" progId="ChemDraw.Document.6.0">
                  <p:embed/>
                </p:oleObj>
              </mc:Choice>
              <mc:Fallback>
                <p:oleObj name="CS ChemDraw Drawing" r:id="rId5" imgW="4603618" imgH="1464279" progId="ChemDraw.Document.6.0">
                  <p:embed/>
                  <p:pic>
                    <p:nvPicPr>
                      <p:cNvPr id="0" name=""/>
                      <p:cNvPicPr/>
                      <p:nvPr/>
                    </p:nvPicPr>
                    <p:blipFill>
                      <a:blip r:embed="rId6"/>
                      <a:stretch>
                        <a:fillRect/>
                      </a:stretch>
                    </p:blipFill>
                    <p:spPr>
                      <a:xfrm>
                        <a:off x="76200" y="1767565"/>
                        <a:ext cx="4603750" cy="1463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93860737"/>
              </p:ext>
            </p:extLst>
          </p:nvPr>
        </p:nvGraphicFramePr>
        <p:xfrm>
          <a:off x="228600" y="3703638"/>
          <a:ext cx="3927475" cy="2019300"/>
        </p:xfrm>
        <a:graphic>
          <a:graphicData uri="http://schemas.openxmlformats.org/presentationml/2006/ole">
            <mc:AlternateContent xmlns:mc="http://schemas.openxmlformats.org/markup-compatibility/2006">
              <mc:Choice xmlns:v="urn:schemas-microsoft-com:vml" Requires="v">
                <p:oleObj spid="_x0000_s2257" name="CS ChemDraw Drawing" r:id="rId7" imgW="3928147" imgH="2018914" progId="ChemDraw.Document.6.0">
                  <p:embed/>
                </p:oleObj>
              </mc:Choice>
              <mc:Fallback>
                <p:oleObj name="CS ChemDraw Drawing" r:id="rId7" imgW="3928147" imgH="2018914" progId="ChemDraw.Document.6.0">
                  <p:embed/>
                  <p:pic>
                    <p:nvPicPr>
                      <p:cNvPr id="0" name=""/>
                      <p:cNvPicPr/>
                      <p:nvPr/>
                    </p:nvPicPr>
                    <p:blipFill>
                      <a:blip r:embed="rId8"/>
                      <a:stretch>
                        <a:fillRect/>
                      </a:stretch>
                    </p:blipFill>
                    <p:spPr>
                      <a:xfrm>
                        <a:off x="228600" y="3703638"/>
                        <a:ext cx="3927475" cy="2019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04034272"/>
              </p:ext>
            </p:extLst>
          </p:nvPr>
        </p:nvGraphicFramePr>
        <p:xfrm>
          <a:off x="4756350" y="1904760"/>
          <a:ext cx="4211637" cy="1222375"/>
        </p:xfrm>
        <a:graphic>
          <a:graphicData uri="http://schemas.openxmlformats.org/presentationml/2006/ole">
            <mc:AlternateContent xmlns:mc="http://schemas.openxmlformats.org/markup-compatibility/2006">
              <mc:Choice xmlns:v="urn:schemas-microsoft-com:vml" Requires="v">
                <p:oleObj spid="_x0000_s2258" name="CS ChemDraw Drawing" r:id="rId9" imgW="4211989" imgH="1221851" progId="ChemDraw.Document.6.0">
                  <p:embed/>
                </p:oleObj>
              </mc:Choice>
              <mc:Fallback>
                <p:oleObj name="CS ChemDraw Drawing" r:id="rId9" imgW="4211989" imgH="1221851" progId="ChemDraw.Document.6.0">
                  <p:embed/>
                  <p:pic>
                    <p:nvPicPr>
                      <p:cNvPr id="0" name=""/>
                      <p:cNvPicPr/>
                      <p:nvPr/>
                    </p:nvPicPr>
                    <p:blipFill>
                      <a:blip r:embed="rId10"/>
                      <a:stretch>
                        <a:fillRect/>
                      </a:stretch>
                    </p:blipFill>
                    <p:spPr>
                      <a:xfrm>
                        <a:off x="4756350" y="1904760"/>
                        <a:ext cx="4211637" cy="1222375"/>
                      </a:xfrm>
                      <a:prstGeom prst="rect">
                        <a:avLst/>
                      </a:prstGeom>
                    </p:spPr>
                  </p:pic>
                </p:oleObj>
              </mc:Fallback>
            </mc:AlternateContent>
          </a:graphicData>
        </a:graphic>
      </p:graphicFrame>
      <p:pic>
        <p:nvPicPr>
          <p:cNvPr id="14" name="Picture 13"/>
          <p:cNvPicPr>
            <a:picLocks noChangeAspect="1"/>
          </p:cNvPicPr>
          <p:nvPr/>
        </p:nvPicPr>
        <p:blipFill>
          <a:blip r:embed="rId11"/>
          <a:stretch>
            <a:fillRect/>
          </a:stretch>
        </p:blipFill>
        <p:spPr>
          <a:xfrm>
            <a:off x="4470313" y="3976257"/>
            <a:ext cx="2386991" cy="1788289"/>
          </a:xfrm>
          <a:prstGeom prst="rect">
            <a:avLst/>
          </a:prstGeom>
        </p:spPr>
      </p:pic>
      <p:pic>
        <p:nvPicPr>
          <p:cNvPr id="15" name="Picture 14"/>
          <p:cNvPicPr>
            <a:picLocks noChangeAspect="1"/>
          </p:cNvPicPr>
          <p:nvPr/>
        </p:nvPicPr>
        <p:blipFill>
          <a:blip r:embed="rId12"/>
          <a:stretch>
            <a:fillRect/>
          </a:stretch>
        </p:blipFill>
        <p:spPr>
          <a:xfrm>
            <a:off x="6976297" y="3657028"/>
            <a:ext cx="1938863" cy="2420934"/>
          </a:xfrm>
          <a:prstGeom prst="rect">
            <a:avLst/>
          </a:prstGeom>
        </p:spPr>
      </p:pic>
      <p:sp>
        <p:nvSpPr>
          <p:cNvPr id="16" name="TextBox 15"/>
          <p:cNvSpPr txBox="1"/>
          <p:nvPr/>
        </p:nvSpPr>
        <p:spPr>
          <a:xfrm>
            <a:off x="4424303" y="3895696"/>
            <a:ext cx="38112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3825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Bifunctional</a:t>
            </a:r>
            <a:r>
              <a:rPr lang="en-US" sz="4000" dirty="0" smtClean="0">
                <a:latin typeface="Perpetua" pitchFamily="18"/>
              </a:rPr>
              <a:t> Asymmetric Nitro </a:t>
            </a:r>
            <a:r>
              <a:rPr lang="en-US" sz="4000" dirty="0" err="1" smtClean="0">
                <a:latin typeface="Perpetua" pitchFamily="18"/>
              </a:rPr>
              <a:t>Allylation</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Clr>
                <a:srgbClr val="E46C0A"/>
              </a:buClr>
              <a:buFont typeface="Arial" pitchFamily="32"/>
              <a:buChar char="•"/>
            </a:pPr>
            <a:r>
              <a:rPr lang="en-US" sz="2000" dirty="0" smtClean="0">
                <a:latin typeface="Agency FB" pitchFamily="34"/>
              </a:rPr>
              <a:t>Ito and coworkers hoped that they could better understand their catalyst in another transformation.</a:t>
            </a: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Sawamura</a:t>
            </a:r>
            <a:r>
              <a:rPr lang="en-US" sz="1200" b="0" i="0" u="none" strike="noStrike" kern="1200" spc="0" dirty="0" smtClean="0">
                <a:ln>
                  <a:noFill/>
                </a:ln>
                <a:solidFill>
                  <a:srgbClr val="000000"/>
                </a:solidFill>
                <a:latin typeface="Calibri" pitchFamily="18"/>
                <a:ea typeface="Microsoft YaHei" pitchFamily="2"/>
                <a:cs typeface="Mangal" pitchFamily="2"/>
              </a:rPr>
              <a:t>, M.; Nakayama, Y.; Tang, W.-M.; Ito, Y. </a:t>
            </a:r>
            <a:r>
              <a:rPr lang="en-US" sz="1200" b="0" i="1" u="none" strike="noStrike" kern="1200" spc="0" dirty="0" smtClean="0">
                <a:ln>
                  <a:noFill/>
                </a:ln>
                <a:solidFill>
                  <a:srgbClr val="000000"/>
                </a:solidFill>
                <a:latin typeface="Calibri" pitchFamily="18"/>
                <a:ea typeface="Microsoft YaHei" pitchFamily="2"/>
                <a:cs typeface="Mangal" pitchFamily="2"/>
              </a:rPr>
              <a:t>J. Org. Chem</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1996</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61</a:t>
            </a:r>
            <a:r>
              <a:rPr lang="en-US" sz="1200" b="0" u="none" strike="noStrike" kern="1200" spc="0" dirty="0" smtClean="0">
                <a:ln>
                  <a:noFill/>
                </a:ln>
                <a:solidFill>
                  <a:srgbClr val="000000"/>
                </a:solidFill>
                <a:latin typeface="Calibri" pitchFamily="18"/>
                <a:ea typeface="Microsoft YaHei" pitchFamily="2"/>
                <a:cs typeface="Mangal" pitchFamily="2"/>
              </a:rPr>
              <a:t>, 9090</a:t>
            </a:r>
            <a:r>
              <a:rPr lang="en-US" sz="1200" b="0" i="0" u="none" strike="noStrike" kern="1200" spc="0" dirty="0" smtClean="0">
                <a:ln>
                  <a:noFill/>
                </a:ln>
                <a:solidFill>
                  <a:srgbClr val="000000"/>
                </a:solidFill>
                <a:latin typeface="Calibri" pitchFamily="18"/>
                <a:ea typeface="Microsoft YaHei" pitchFamily="2"/>
                <a:cs typeface="Mangal" pitchFamily="2"/>
              </a:rPr>
              <a:t>.</a:t>
            </a: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graphicFrame>
        <p:nvGraphicFramePr>
          <p:cNvPr id="7" name="Object 6"/>
          <p:cNvGraphicFramePr>
            <a:graphicFrameLocks noChangeAspect="1"/>
          </p:cNvGraphicFramePr>
          <p:nvPr>
            <p:extLst>
              <p:ext uri="{D42A27DB-BD31-4B8C-83A1-F6EECF244321}">
                <p14:modId xmlns:p14="http://schemas.microsoft.com/office/powerpoint/2010/main" val="765575203"/>
              </p:ext>
            </p:extLst>
          </p:nvPr>
        </p:nvGraphicFramePr>
        <p:xfrm>
          <a:off x="685800" y="2039937"/>
          <a:ext cx="2719387" cy="1084263"/>
        </p:xfrm>
        <a:graphic>
          <a:graphicData uri="http://schemas.openxmlformats.org/presentationml/2006/ole">
            <mc:AlternateContent xmlns:mc="http://schemas.openxmlformats.org/markup-compatibility/2006">
              <mc:Choice xmlns:v="urn:schemas-microsoft-com:vml" Requires="v">
                <p:oleObj spid="_x0000_s3273" name="CS ChemDraw Drawing" r:id="rId5" imgW="2719813" imgH="1084741" progId="ChemDraw.Document.6.0">
                  <p:embed/>
                </p:oleObj>
              </mc:Choice>
              <mc:Fallback>
                <p:oleObj name="CS ChemDraw Drawing" r:id="rId5" imgW="2719813" imgH="1084741" progId="ChemDraw.Document.6.0">
                  <p:embed/>
                  <p:pic>
                    <p:nvPicPr>
                      <p:cNvPr id="0" name=""/>
                      <p:cNvPicPr/>
                      <p:nvPr/>
                    </p:nvPicPr>
                    <p:blipFill>
                      <a:blip r:embed="rId6"/>
                      <a:stretch>
                        <a:fillRect/>
                      </a:stretch>
                    </p:blipFill>
                    <p:spPr>
                      <a:xfrm>
                        <a:off x="685800" y="2039937"/>
                        <a:ext cx="2719387" cy="1084263"/>
                      </a:xfrm>
                      <a:prstGeom prst="rect">
                        <a:avLst/>
                      </a:prstGeom>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51027920"/>
              </p:ext>
            </p:extLst>
          </p:nvPr>
        </p:nvGraphicFramePr>
        <p:xfrm>
          <a:off x="304920" y="3474720"/>
          <a:ext cx="3733680" cy="2468880"/>
        </p:xfrm>
        <a:graphic>
          <a:graphicData uri="http://schemas.openxmlformats.org/drawingml/2006/table">
            <a:tbl>
              <a:tblPr firstRow="1" bandRow="1">
                <a:tableStyleId>{93296810-A885-4BE3-A3E7-6D5BEEA58F35}</a:tableStyleId>
              </a:tblPr>
              <a:tblGrid>
                <a:gridCol w="559979"/>
                <a:gridCol w="933493"/>
                <a:gridCol w="746736"/>
                <a:gridCol w="746736"/>
                <a:gridCol w="746736"/>
              </a:tblGrid>
              <a:tr h="238668">
                <a:tc>
                  <a:txBody>
                    <a:bodyPr/>
                    <a:lstStyle/>
                    <a:p>
                      <a:pPr algn="ctr"/>
                      <a:r>
                        <a:rPr lang="en-US" sz="1200" dirty="0" smtClean="0"/>
                        <a:t>Base</a:t>
                      </a:r>
                    </a:p>
                  </a:txBody>
                  <a:tcPr/>
                </a:tc>
                <a:tc>
                  <a:txBody>
                    <a:bodyPr/>
                    <a:lstStyle/>
                    <a:p>
                      <a:pPr algn="ctr"/>
                      <a:r>
                        <a:rPr lang="en-US" sz="1200" dirty="0" smtClean="0"/>
                        <a:t>Solvent</a:t>
                      </a:r>
                      <a:endParaRPr lang="en-US" sz="1200" dirty="0"/>
                    </a:p>
                  </a:txBody>
                  <a:tcPr/>
                </a:tc>
                <a:tc>
                  <a:txBody>
                    <a:bodyPr/>
                    <a:lstStyle/>
                    <a:p>
                      <a:pPr algn="ctr"/>
                      <a:r>
                        <a:rPr lang="en-US" sz="1200" dirty="0" smtClean="0"/>
                        <a:t>Conc.</a:t>
                      </a:r>
                      <a:endParaRPr lang="en-US" sz="1200" dirty="0"/>
                    </a:p>
                  </a:txBody>
                  <a:tcPr/>
                </a:tc>
                <a:tc>
                  <a:txBody>
                    <a:bodyPr/>
                    <a:lstStyle/>
                    <a:p>
                      <a:pPr algn="ctr"/>
                      <a:r>
                        <a:rPr lang="en-US" sz="1200" dirty="0" smtClean="0"/>
                        <a:t>Yield (%)</a:t>
                      </a:r>
                      <a:endParaRPr lang="en-US" sz="1200" dirty="0"/>
                    </a:p>
                  </a:txBody>
                  <a:tcPr/>
                </a:tc>
                <a:tc>
                  <a:txBody>
                    <a:bodyPr/>
                    <a:lstStyle/>
                    <a:p>
                      <a:pPr algn="ctr"/>
                      <a:r>
                        <a:rPr lang="en-US" sz="1200" i="1" dirty="0" err="1" smtClean="0"/>
                        <a:t>ee</a:t>
                      </a:r>
                      <a:r>
                        <a:rPr lang="en-US" sz="1200" i="0" dirty="0" smtClean="0"/>
                        <a:t> %</a:t>
                      </a:r>
                    </a:p>
                  </a:txBody>
                  <a:tcPr/>
                </a:tc>
              </a:tr>
              <a:tr h="238668">
                <a:tc>
                  <a:txBody>
                    <a:bodyPr/>
                    <a:lstStyle/>
                    <a:p>
                      <a:pPr algn="ctr"/>
                      <a:r>
                        <a:rPr lang="en-US" sz="1200" dirty="0" smtClean="0"/>
                        <a:t>KF</a:t>
                      </a:r>
                    </a:p>
                  </a:txBody>
                  <a:tcPr/>
                </a:tc>
                <a:tc>
                  <a:txBody>
                    <a:bodyPr/>
                    <a:lstStyle/>
                    <a:p>
                      <a:pPr algn="ctr"/>
                      <a:r>
                        <a:rPr lang="en-US" sz="1200" dirty="0" err="1" smtClean="0"/>
                        <a:t>Mesitylene</a:t>
                      </a:r>
                      <a:endParaRPr lang="en-US" sz="1200" dirty="0"/>
                    </a:p>
                  </a:txBody>
                  <a:tcPr/>
                </a:tc>
                <a:tc>
                  <a:txBody>
                    <a:bodyPr/>
                    <a:lstStyle/>
                    <a:p>
                      <a:pPr algn="ctr"/>
                      <a:r>
                        <a:rPr lang="en-US" sz="1200" dirty="0" smtClean="0"/>
                        <a:t>1.0 M</a:t>
                      </a:r>
                      <a:endParaRPr lang="en-US" sz="1200" dirty="0"/>
                    </a:p>
                  </a:txBody>
                  <a:tcPr/>
                </a:tc>
                <a:tc>
                  <a:txBody>
                    <a:bodyPr/>
                    <a:lstStyle/>
                    <a:p>
                      <a:pPr algn="ctr"/>
                      <a:r>
                        <a:rPr lang="en-US" sz="1200" dirty="0" smtClean="0"/>
                        <a:t>40</a:t>
                      </a:r>
                      <a:endParaRPr lang="en-US" sz="1200" dirty="0"/>
                    </a:p>
                  </a:txBody>
                  <a:tcPr/>
                </a:tc>
                <a:tc>
                  <a:txBody>
                    <a:bodyPr/>
                    <a:lstStyle/>
                    <a:p>
                      <a:pPr algn="ctr"/>
                      <a:r>
                        <a:rPr lang="en-US" sz="1200" dirty="0" smtClean="0"/>
                        <a:t>14 (R)</a:t>
                      </a:r>
                      <a:endParaRPr lang="en-US" sz="1200" dirty="0"/>
                    </a:p>
                  </a:txBody>
                  <a:tcPr/>
                </a:tc>
              </a:tr>
              <a:tr h="238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KF</a:t>
                      </a:r>
                    </a:p>
                  </a:txBody>
                  <a:tcPr/>
                </a:tc>
                <a:tc>
                  <a:txBody>
                    <a:bodyPr/>
                    <a:lstStyle/>
                    <a:p>
                      <a:pPr algn="ctr"/>
                      <a:r>
                        <a:rPr lang="en-US" sz="1200" dirty="0" smtClean="0"/>
                        <a:t>Toluene</a:t>
                      </a:r>
                      <a:endParaRPr lang="en-US" sz="1200" dirty="0"/>
                    </a:p>
                  </a:txBody>
                  <a:tcPr/>
                </a:tc>
                <a:tc>
                  <a:txBody>
                    <a:bodyPr/>
                    <a:lstStyle/>
                    <a:p>
                      <a:pPr algn="ctr"/>
                      <a:r>
                        <a:rPr lang="en-US" sz="1200" dirty="0" smtClean="0"/>
                        <a:t>1.0 M</a:t>
                      </a:r>
                      <a:endParaRPr lang="en-US" sz="1200" dirty="0"/>
                    </a:p>
                  </a:txBody>
                  <a:tcPr/>
                </a:tc>
                <a:tc>
                  <a:txBody>
                    <a:bodyPr/>
                    <a:lstStyle/>
                    <a:p>
                      <a:pPr algn="ctr"/>
                      <a:r>
                        <a:rPr lang="en-US" sz="1200" dirty="0" smtClean="0"/>
                        <a:t>47</a:t>
                      </a:r>
                      <a:endParaRPr lang="en-US" sz="1200" dirty="0"/>
                    </a:p>
                  </a:txBody>
                  <a:tcPr/>
                </a:tc>
                <a:tc>
                  <a:txBody>
                    <a:bodyPr/>
                    <a:lstStyle/>
                    <a:p>
                      <a:pPr algn="ctr"/>
                      <a:r>
                        <a:rPr lang="en-US" sz="1200" dirty="0" smtClean="0"/>
                        <a:t>19 (R)</a:t>
                      </a:r>
                      <a:endParaRPr lang="en-US" sz="1200" dirty="0"/>
                    </a:p>
                  </a:txBody>
                  <a:tcPr/>
                </a:tc>
              </a:tr>
              <a:tr h="238668">
                <a:tc>
                  <a:txBody>
                    <a:bodyPr/>
                    <a:lstStyle/>
                    <a:p>
                      <a:pPr algn="ctr"/>
                      <a:r>
                        <a:rPr lang="en-US" sz="1200" dirty="0" smtClean="0"/>
                        <a:t>KF</a:t>
                      </a:r>
                    </a:p>
                  </a:txBody>
                  <a:tcPr/>
                </a:tc>
                <a:tc>
                  <a:txBody>
                    <a:bodyPr/>
                    <a:lstStyle/>
                    <a:p>
                      <a:pPr algn="ctr"/>
                      <a:r>
                        <a:rPr lang="en-US" sz="1200" dirty="0" smtClean="0"/>
                        <a:t>THF</a:t>
                      </a:r>
                      <a:endParaRPr lang="en-US" sz="1200" dirty="0"/>
                    </a:p>
                  </a:txBody>
                  <a:tcPr/>
                </a:tc>
                <a:tc>
                  <a:txBody>
                    <a:bodyPr/>
                    <a:lstStyle/>
                    <a:p>
                      <a:pPr algn="ctr"/>
                      <a:r>
                        <a:rPr lang="en-US" sz="1200" dirty="0" smtClean="0"/>
                        <a:t>1.0 M</a:t>
                      </a:r>
                      <a:endParaRPr lang="en-US" sz="1200" dirty="0"/>
                    </a:p>
                  </a:txBody>
                  <a:tcPr/>
                </a:tc>
                <a:tc>
                  <a:txBody>
                    <a:bodyPr/>
                    <a:lstStyle/>
                    <a:p>
                      <a:pPr algn="ctr"/>
                      <a:r>
                        <a:rPr lang="en-US" sz="1200" dirty="0" smtClean="0"/>
                        <a:t>66</a:t>
                      </a:r>
                      <a:endParaRPr lang="en-US" sz="1200" dirty="0"/>
                    </a:p>
                  </a:txBody>
                  <a:tcPr/>
                </a:tc>
                <a:tc>
                  <a:txBody>
                    <a:bodyPr/>
                    <a:lstStyle/>
                    <a:p>
                      <a:pPr algn="ctr"/>
                      <a:r>
                        <a:rPr lang="en-US" sz="1200" dirty="0" smtClean="0"/>
                        <a:t>25 (R)</a:t>
                      </a:r>
                      <a:endParaRPr lang="en-US" sz="1200" dirty="0"/>
                    </a:p>
                  </a:txBody>
                  <a:tcPr/>
                </a:tc>
              </a:tr>
              <a:tr h="238668">
                <a:tc>
                  <a:txBody>
                    <a:bodyPr/>
                    <a:lstStyle/>
                    <a:p>
                      <a:pPr algn="ctr"/>
                      <a:r>
                        <a:rPr lang="en-US" sz="1200" dirty="0" smtClean="0"/>
                        <a:t>KF</a:t>
                      </a:r>
                      <a:endParaRPr lang="en-US" sz="1200" dirty="0"/>
                    </a:p>
                  </a:txBody>
                  <a:tcPr/>
                </a:tc>
                <a:tc>
                  <a:txBody>
                    <a:bodyPr/>
                    <a:lstStyle/>
                    <a:p>
                      <a:pPr algn="ctr"/>
                      <a:r>
                        <a:rPr lang="en-US" sz="1200" dirty="0" smtClean="0"/>
                        <a:t>CH</a:t>
                      </a:r>
                      <a:r>
                        <a:rPr lang="en-US" sz="1200" baseline="-25000" dirty="0" smtClean="0"/>
                        <a:t>2</a:t>
                      </a:r>
                      <a:r>
                        <a:rPr lang="en-US" sz="1200" dirty="0" smtClean="0"/>
                        <a:t>Cl</a:t>
                      </a:r>
                      <a:r>
                        <a:rPr lang="en-US" sz="1200" baseline="-25000" dirty="0" smtClean="0"/>
                        <a:t>2</a:t>
                      </a:r>
                      <a:endParaRPr lang="en-US" sz="1200" dirty="0"/>
                    </a:p>
                  </a:txBody>
                  <a:tcPr/>
                </a:tc>
                <a:tc>
                  <a:txBody>
                    <a:bodyPr/>
                    <a:lstStyle/>
                    <a:p>
                      <a:pPr algn="ctr"/>
                      <a:r>
                        <a:rPr lang="en-US" sz="1200" dirty="0" smtClean="0"/>
                        <a:t>1.0 M</a:t>
                      </a:r>
                      <a:endParaRPr lang="en-US" sz="1200" dirty="0"/>
                    </a:p>
                  </a:txBody>
                  <a:tcPr/>
                </a:tc>
                <a:tc>
                  <a:txBody>
                    <a:bodyPr/>
                    <a:lstStyle/>
                    <a:p>
                      <a:pPr algn="ctr"/>
                      <a:r>
                        <a:rPr lang="en-US" sz="1200" dirty="0" smtClean="0"/>
                        <a:t>33</a:t>
                      </a:r>
                      <a:endParaRPr lang="en-US" sz="1200" dirty="0"/>
                    </a:p>
                  </a:txBody>
                  <a:tcPr/>
                </a:tc>
                <a:tc>
                  <a:txBody>
                    <a:bodyPr/>
                    <a:lstStyle/>
                    <a:p>
                      <a:pPr algn="ctr"/>
                      <a:r>
                        <a:rPr lang="en-US" sz="1200" dirty="0" smtClean="0"/>
                        <a:t>25 (R)</a:t>
                      </a:r>
                      <a:endParaRPr lang="en-US" sz="1200" dirty="0"/>
                    </a:p>
                  </a:txBody>
                  <a:tcPr/>
                </a:tc>
              </a:tr>
              <a:tr h="238668">
                <a:tc>
                  <a:txBody>
                    <a:bodyPr/>
                    <a:lstStyle/>
                    <a:p>
                      <a:pPr algn="ctr"/>
                      <a:r>
                        <a:rPr lang="en-US" sz="1200" dirty="0" err="1" smtClean="0"/>
                        <a:t>RbF</a:t>
                      </a:r>
                      <a:endParaRPr lang="en-US" sz="1200" dirty="0"/>
                    </a:p>
                  </a:txBody>
                  <a:tcPr/>
                </a:tc>
                <a:tc>
                  <a:txBody>
                    <a:bodyPr/>
                    <a:lstStyle/>
                    <a:p>
                      <a:pPr algn="ctr"/>
                      <a:r>
                        <a:rPr lang="en-US" sz="1200" dirty="0" smtClean="0"/>
                        <a:t>THF</a:t>
                      </a:r>
                      <a:endParaRPr lang="en-US" sz="1200" dirty="0"/>
                    </a:p>
                  </a:txBody>
                  <a:tcPr/>
                </a:tc>
                <a:tc>
                  <a:txBody>
                    <a:bodyPr/>
                    <a:lstStyle/>
                    <a:p>
                      <a:pPr algn="ctr"/>
                      <a:r>
                        <a:rPr lang="en-US" sz="1200" dirty="0" smtClean="0"/>
                        <a:t>1.0 M</a:t>
                      </a:r>
                      <a:endParaRPr lang="en-US" sz="1200" dirty="0"/>
                    </a:p>
                  </a:txBody>
                  <a:tcPr/>
                </a:tc>
                <a:tc>
                  <a:txBody>
                    <a:bodyPr/>
                    <a:lstStyle/>
                    <a:p>
                      <a:pPr algn="ctr"/>
                      <a:r>
                        <a:rPr lang="en-US" sz="1200" dirty="0" smtClean="0"/>
                        <a:t>50</a:t>
                      </a:r>
                      <a:endParaRPr lang="en-US" sz="1200" dirty="0"/>
                    </a:p>
                  </a:txBody>
                  <a:tcPr/>
                </a:tc>
                <a:tc>
                  <a:txBody>
                    <a:bodyPr/>
                    <a:lstStyle/>
                    <a:p>
                      <a:pPr algn="ctr"/>
                      <a:r>
                        <a:rPr lang="en-US" sz="1200" dirty="0" smtClean="0"/>
                        <a:t>29 (R)</a:t>
                      </a:r>
                      <a:endParaRPr lang="en-US" sz="1200" dirty="0"/>
                    </a:p>
                  </a:txBody>
                  <a:tcPr/>
                </a:tc>
              </a:tr>
              <a:tr h="238668">
                <a:tc>
                  <a:txBody>
                    <a:bodyPr/>
                    <a:lstStyle/>
                    <a:p>
                      <a:pPr algn="ctr"/>
                      <a:r>
                        <a:rPr lang="en-US" sz="1200" dirty="0" err="1" smtClean="0"/>
                        <a:t>RbF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CH</a:t>
                      </a:r>
                      <a:r>
                        <a:rPr lang="en-US" sz="1200" baseline="-25000" dirty="0" smtClean="0"/>
                        <a:t>2</a:t>
                      </a:r>
                      <a:r>
                        <a:rPr lang="en-US" sz="1200" dirty="0" smtClean="0"/>
                        <a:t>Cl</a:t>
                      </a:r>
                      <a:r>
                        <a:rPr lang="en-US" sz="1200" baseline="-25000" dirty="0" smtClean="0"/>
                        <a:t>2</a:t>
                      </a:r>
                      <a:endParaRPr lang="en-US" sz="1200" dirty="0" smtClean="0"/>
                    </a:p>
                  </a:txBody>
                  <a:tcPr/>
                </a:tc>
                <a:tc>
                  <a:txBody>
                    <a:bodyPr/>
                    <a:lstStyle/>
                    <a:p>
                      <a:pPr algn="ctr"/>
                      <a:r>
                        <a:rPr lang="en-US" sz="1200" dirty="0" smtClean="0"/>
                        <a:t>1.0 M</a:t>
                      </a:r>
                      <a:endParaRPr lang="en-US" sz="1200" dirty="0"/>
                    </a:p>
                  </a:txBody>
                  <a:tcPr/>
                </a:tc>
                <a:tc>
                  <a:txBody>
                    <a:bodyPr/>
                    <a:lstStyle/>
                    <a:p>
                      <a:pPr algn="ctr"/>
                      <a:r>
                        <a:rPr lang="en-US" sz="1200" dirty="0" smtClean="0"/>
                        <a:t>57</a:t>
                      </a:r>
                      <a:endParaRPr lang="en-US" sz="1200" dirty="0"/>
                    </a:p>
                  </a:txBody>
                  <a:tcPr/>
                </a:tc>
                <a:tc>
                  <a:txBody>
                    <a:bodyPr/>
                    <a:lstStyle/>
                    <a:p>
                      <a:pPr algn="ctr"/>
                      <a:r>
                        <a:rPr lang="en-US" sz="1200" dirty="0" smtClean="0"/>
                        <a:t>38 (R)</a:t>
                      </a:r>
                      <a:endParaRPr lang="en-US" sz="1200" dirty="0"/>
                    </a:p>
                  </a:txBody>
                  <a:tcPr/>
                </a:tc>
              </a:tr>
              <a:tr h="238668">
                <a:tc>
                  <a:txBody>
                    <a:bodyPr/>
                    <a:lstStyle/>
                    <a:p>
                      <a:pPr algn="ctr"/>
                      <a:r>
                        <a:rPr lang="en-US" sz="1200" dirty="0" err="1" smtClean="0"/>
                        <a:t>RbF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CH</a:t>
                      </a:r>
                      <a:r>
                        <a:rPr lang="en-US" sz="1200" baseline="-25000" dirty="0" smtClean="0"/>
                        <a:t>2</a:t>
                      </a:r>
                      <a:r>
                        <a:rPr lang="en-US" sz="1200" dirty="0" smtClean="0"/>
                        <a:t>Cl</a:t>
                      </a:r>
                      <a:r>
                        <a:rPr lang="en-US" sz="1200" baseline="-25000" dirty="0" smtClean="0"/>
                        <a:t>2</a:t>
                      </a:r>
                      <a:endParaRPr lang="en-US" sz="1200" dirty="0" smtClean="0"/>
                    </a:p>
                  </a:txBody>
                  <a:tcPr/>
                </a:tc>
                <a:tc>
                  <a:txBody>
                    <a:bodyPr/>
                    <a:lstStyle/>
                    <a:p>
                      <a:pPr algn="ctr"/>
                      <a:r>
                        <a:rPr lang="en-US" sz="1200" dirty="0" smtClean="0"/>
                        <a:t>0.5 M</a:t>
                      </a:r>
                      <a:endParaRPr lang="en-US" sz="1200" dirty="0"/>
                    </a:p>
                  </a:txBody>
                  <a:tcPr/>
                </a:tc>
                <a:tc>
                  <a:txBody>
                    <a:bodyPr/>
                    <a:lstStyle/>
                    <a:p>
                      <a:pPr algn="ctr"/>
                      <a:r>
                        <a:rPr lang="en-US" sz="1200" dirty="0" smtClean="0"/>
                        <a:t>28</a:t>
                      </a:r>
                      <a:endParaRPr lang="en-US" sz="1200" dirty="0"/>
                    </a:p>
                  </a:txBody>
                  <a:tcPr/>
                </a:tc>
                <a:tc>
                  <a:txBody>
                    <a:bodyPr/>
                    <a:lstStyle/>
                    <a:p>
                      <a:pPr algn="ctr"/>
                      <a:r>
                        <a:rPr lang="en-US" sz="1200" dirty="0" smtClean="0"/>
                        <a:t>42 (R)</a:t>
                      </a:r>
                      <a:endParaRPr lang="en-US" sz="1200" dirty="0"/>
                    </a:p>
                  </a:txBody>
                  <a:tcPr/>
                </a:tc>
              </a:tr>
              <a:tr h="238668">
                <a:tc>
                  <a:txBody>
                    <a:bodyPr/>
                    <a:lstStyle/>
                    <a:p>
                      <a:pPr algn="ctr"/>
                      <a:r>
                        <a:rPr lang="en-US" sz="1200" dirty="0" err="1" smtClean="0"/>
                        <a:t>CsF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CH</a:t>
                      </a:r>
                      <a:r>
                        <a:rPr lang="en-US" sz="1200" baseline="-25000" dirty="0" smtClean="0"/>
                        <a:t>2</a:t>
                      </a:r>
                      <a:r>
                        <a:rPr lang="en-US" sz="1200" dirty="0" smtClean="0"/>
                        <a:t>Cl</a:t>
                      </a:r>
                      <a:r>
                        <a:rPr lang="en-US" sz="1200" baseline="-25000" dirty="0" smtClean="0"/>
                        <a:t>2</a:t>
                      </a:r>
                      <a:endParaRPr lang="en-US" sz="1200" dirty="0" smtClean="0"/>
                    </a:p>
                  </a:txBody>
                  <a:tcPr/>
                </a:tc>
                <a:tc>
                  <a:txBody>
                    <a:bodyPr/>
                    <a:lstStyle/>
                    <a:p>
                      <a:pPr algn="ctr"/>
                      <a:r>
                        <a:rPr lang="en-US" sz="1200" dirty="0" smtClean="0"/>
                        <a:t>1.0 M</a:t>
                      </a:r>
                      <a:endParaRPr lang="en-US" sz="1200" dirty="0"/>
                    </a:p>
                  </a:txBody>
                  <a:tcPr/>
                </a:tc>
                <a:tc>
                  <a:txBody>
                    <a:bodyPr/>
                    <a:lstStyle/>
                    <a:p>
                      <a:pPr algn="ctr"/>
                      <a:r>
                        <a:rPr lang="en-US" sz="1200" dirty="0" smtClean="0"/>
                        <a:t>31</a:t>
                      </a:r>
                      <a:endParaRPr lang="en-US" sz="1200" dirty="0"/>
                    </a:p>
                  </a:txBody>
                  <a:tcPr/>
                </a:tc>
                <a:tc>
                  <a:txBody>
                    <a:bodyPr/>
                    <a:lstStyle/>
                    <a:p>
                      <a:pPr algn="ctr"/>
                      <a:r>
                        <a:rPr lang="en-US" sz="1200" dirty="0" smtClean="0"/>
                        <a:t>31 (R)</a:t>
                      </a:r>
                      <a:endParaRPr lang="en-US" sz="1200" dirty="0"/>
                    </a:p>
                  </a:txBody>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49231877"/>
              </p:ext>
            </p:extLst>
          </p:nvPr>
        </p:nvGraphicFramePr>
        <p:xfrm>
          <a:off x="4601121" y="3124079"/>
          <a:ext cx="1824037" cy="2019300"/>
        </p:xfrm>
        <a:graphic>
          <a:graphicData uri="http://schemas.openxmlformats.org/presentationml/2006/ole">
            <mc:AlternateContent xmlns:mc="http://schemas.openxmlformats.org/markup-compatibility/2006">
              <mc:Choice xmlns:v="urn:schemas-microsoft-com:vml" Requires="v">
                <p:oleObj spid="_x0000_s3274" name="CS ChemDraw Drawing" r:id="rId7" imgW="1823816" imgH="2019016" progId="ChemDraw.Document.6.0">
                  <p:embed/>
                </p:oleObj>
              </mc:Choice>
              <mc:Fallback>
                <p:oleObj name="CS ChemDraw Drawing" r:id="rId7" imgW="1823816" imgH="2019016" progId="ChemDraw.Document.6.0">
                  <p:embed/>
                  <p:pic>
                    <p:nvPicPr>
                      <p:cNvPr id="0" name=""/>
                      <p:cNvPicPr/>
                      <p:nvPr/>
                    </p:nvPicPr>
                    <p:blipFill>
                      <a:blip r:embed="rId8"/>
                      <a:stretch>
                        <a:fillRect/>
                      </a:stretch>
                    </p:blipFill>
                    <p:spPr>
                      <a:xfrm>
                        <a:off x="4601121" y="3124079"/>
                        <a:ext cx="1824037" cy="2019300"/>
                      </a:xfrm>
                      <a:prstGeom prst="rect">
                        <a:avLst/>
                      </a:prstGeom>
                    </p:spPr>
                  </p:pic>
                </p:oleObj>
              </mc:Fallback>
            </mc:AlternateContent>
          </a:graphicData>
        </a:graphic>
      </p:graphicFrame>
      <p:pic>
        <p:nvPicPr>
          <p:cNvPr id="11" name="Picture 10"/>
          <p:cNvPicPr>
            <a:picLocks noChangeAspect="1"/>
          </p:cNvPicPr>
          <p:nvPr/>
        </p:nvPicPr>
        <p:blipFill>
          <a:blip r:embed="rId9"/>
          <a:stretch>
            <a:fillRect/>
          </a:stretch>
        </p:blipFill>
        <p:spPr>
          <a:xfrm>
            <a:off x="4421758" y="2271129"/>
            <a:ext cx="4006800" cy="37252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42878174"/>
              </p:ext>
            </p:extLst>
          </p:nvPr>
        </p:nvGraphicFramePr>
        <p:xfrm>
          <a:off x="647700" y="2057210"/>
          <a:ext cx="2857500" cy="1190625"/>
        </p:xfrm>
        <a:graphic>
          <a:graphicData uri="http://schemas.openxmlformats.org/presentationml/2006/ole">
            <mc:AlternateContent xmlns:mc="http://schemas.openxmlformats.org/markup-compatibility/2006">
              <mc:Choice xmlns:v="urn:schemas-microsoft-com:vml" Requires="v">
                <p:oleObj spid="_x0000_s3275" name="CS ChemDraw Drawing" r:id="rId10" imgW="2857069" imgH="1189914" progId="ChemDraw.Document.6.0">
                  <p:embed/>
                </p:oleObj>
              </mc:Choice>
              <mc:Fallback>
                <p:oleObj name="CS ChemDraw Drawing" r:id="rId10" imgW="2857069" imgH="1189914" progId="ChemDraw.Document.6.0">
                  <p:embed/>
                  <p:pic>
                    <p:nvPicPr>
                      <p:cNvPr id="0" name=""/>
                      <p:cNvPicPr/>
                      <p:nvPr/>
                    </p:nvPicPr>
                    <p:blipFill>
                      <a:blip r:embed="rId11"/>
                      <a:stretch>
                        <a:fillRect/>
                      </a:stretch>
                    </p:blipFill>
                    <p:spPr>
                      <a:xfrm>
                        <a:off x="647700" y="2057210"/>
                        <a:ext cx="2857500" cy="1190625"/>
                      </a:xfrm>
                      <a:prstGeom prst="rect">
                        <a:avLst/>
                      </a:prstGeom>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22463969"/>
              </p:ext>
            </p:extLst>
          </p:nvPr>
        </p:nvGraphicFramePr>
        <p:xfrm>
          <a:off x="304800" y="3505200"/>
          <a:ext cx="3733680" cy="2194560"/>
        </p:xfrm>
        <a:graphic>
          <a:graphicData uri="http://schemas.openxmlformats.org/drawingml/2006/table">
            <a:tbl>
              <a:tblPr firstRow="1" bandRow="1">
                <a:tableStyleId>{93296810-A885-4BE3-A3E7-6D5BEEA58F35}</a:tableStyleId>
              </a:tblPr>
              <a:tblGrid>
                <a:gridCol w="559979"/>
                <a:gridCol w="933493"/>
                <a:gridCol w="746736"/>
                <a:gridCol w="746736"/>
                <a:gridCol w="746736"/>
              </a:tblGrid>
              <a:tr h="238668">
                <a:tc>
                  <a:txBody>
                    <a:bodyPr/>
                    <a:lstStyle/>
                    <a:p>
                      <a:pPr algn="ctr"/>
                      <a:r>
                        <a:rPr lang="en-US" sz="1200" dirty="0" smtClean="0"/>
                        <a:t>Base</a:t>
                      </a:r>
                    </a:p>
                  </a:txBody>
                  <a:tcPr/>
                </a:tc>
                <a:tc>
                  <a:txBody>
                    <a:bodyPr/>
                    <a:lstStyle/>
                    <a:p>
                      <a:pPr algn="ctr"/>
                      <a:r>
                        <a:rPr lang="en-US" sz="1200" dirty="0" smtClean="0"/>
                        <a:t>R-Group</a:t>
                      </a:r>
                      <a:endParaRPr lang="en-US" sz="1200" dirty="0"/>
                    </a:p>
                  </a:txBody>
                  <a:tcPr/>
                </a:tc>
                <a:tc>
                  <a:txBody>
                    <a:bodyPr/>
                    <a:lstStyle/>
                    <a:p>
                      <a:pPr algn="ctr"/>
                      <a:r>
                        <a:rPr lang="en-US" sz="1200" dirty="0" smtClean="0"/>
                        <a:t>Add.</a:t>
                      </a:r>
                      <a:endParaRPr lang="en-US" sz="1200" dirty="0"/>
                    </a:p>
                  </a:txBody>
                  <a:tcPr/>
                </a:tc>
                <a:tc>
                  <a:txBody>
                    <a:bodyPr/>
                    <a:lstStyle/>
                    <a:p>
                      <a:pPr algn="ctr"/>
                      <a:r>
                        <a:rPr lang="en-US" sz="1200" dirty="0" smtClean="0"/>
                        <a:t>Yield (%)</a:t>
                      </a:r>
                      <a:endParaRPr lang="en-US" sz="1200" dirty="0"/>
                    </a:p>
                  </a:txBody>
                  <a:tcPr/>
                </a:tc>
                <a:tc>
                  <a:txBody>
                    <a:bodyPr/>
                    <a:lstStyle/>
                    <a:p>
                      <a:pPr algn="ctr"/>
                      <a:r>
                        <a:rPr lang="en-US" sz="1200" i="1" dirty="0" err="1" smtClean="0"/>
                        <a:t>ee</a:t>
                      </a:r>
                      <a:r>
                        <a:rPr lang="en-US" sz="1200" i="0" dirty="0" smtClean="0"/>
                        <a:t> %</a:t>
                      </a:r>
                    </a:p>
                  </a:txBody>
                  <a:tcPr/>
                </a:tc>
              </a:tr>
              <a:tr h="238668">
                <a:tc>
                  <a:txBody>
                    <a:bodyPr/>
                    <a:lstStyle/>
                    <a:p>
                      <a:pPr algn="ctr"/>
                      <a:r>
                        <a:rPr lang="en-US" sz="1200" dirty="0" smtClean="0"/>
                        <a:t>KF</a:t>
                      </a:r>
                    </a:p>
                  </a:txBody>
                  <a:tcPr/>
                </a:tc>
                <a:tc>
                  <a:txBody>
                    <a:bodyPr/>
                    <a:lstStyle/>
                    <a:p>
                      <a:pPr algn="ctr"/>
                      <a:r>
                        <a:rPr lang="en-US" sz="1200" dirty="0" smtClean="0"/>
                        <a:t>Me</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43</a:t>
                      </a:r>
                      <a:endParaRPr lang="en-US" sz="1200" dirty="0"/>
                    </a:p>
                  </a:txBody>
                  <a:tcPr/>
                </a:tc>
                <a:tc>
                  <a:txBody>
                    <a:bodyPr/>
                    <a:lstStyle/>
                    <a:p>
                      <a:pPr algn="ctr"/>
                      <a:r>
                        <a:rPr lang="en-US" sz="1200" dirty="0" smtClean="0"/>
                        <a:t>23 (R)</a:t>
                      </a:r>
                      <a:endParaRPr lang="en-US" sz="1200" dirty="0"/>
                    </a:p>
                  </a:txBody>
                  <a:tcPr/>
                </a:tc>
              </a:tr>
              <a:tr h="238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KF</a:t>
                      </a:r>
                    </a:p>
                  </a:txBody>
                  <a:tcPr/>
                </a:tc>
                <a:tc>
                  <a:txBody>
                    <a:bodyPr/>
                    <a:lstStyle/>
                    <a:p>
                      <a:pPr algn="ctr"/>
                      <a:r>
                        <a:rPr lang="en-US" sz="1200" dirty="0" smtClean="0"/>
                        <a:t>Et</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44</a:t>
                      </a:r>
                      <a:endParaRPr lang="en-US" sz="1200" dirty="0"/>
                    </a:p>
                  </a:txBody>
                  <a:tcPr/>
                </a:tc>
                <a:tc>
                  <a:txBody>
                    <a:bodyPr/>
                    <a:lstStyle/>
                    <a:p>
                      <a:pPr algn="ctr"/>
                      <a:r>
                        <a:rPr lang="en-US" sz="1200" dirty="0" smtClean="0"/>
                        <a:t>37 (R)</a:t>
                      </a:r>
                      <a:endParaRPr lang="en-US" sz="1200" dirty="0"/>
                    </a:p>
                  </a:txBody>
                  <a:tcPr/>
                </a:tc>
              </a:tr>
              <a:tr h="238668">
                <a:tc>
                  <a:txBody>
                    <a:bodyPr/>
                    <a:lstStyle/>
                    <a:p>
                      <a:pPr algn="ctr"/>
                      <a:r>
                        <a:rPr lang="en-US" sz="1200" dirty="0" smtClean="0"/>
                        <a:t>KF</a:t>
                      </a:r>
                    </a:p>
                  </a:txBody>
                  <a:tcPr/>
                </a:tc>
                <a:tc>
                  <a:txBody>
                    <a:bodyPr/>
                    <a:lstStyle/>
                    <a:p>
                      <a:pPr algn="ctr"/>
                      <a:r>
                        <a:rPr lang="en-US" sz="1200" i="1" dirty="0" smtClean="0"/>
                        <a:t>t</a:t>
                      </a:r>
                      <a:r>
                        <a:rPr lang="en-US" sz="1200" i="0" dirty="0" smtClean="0"/>
                        <a:t>-Bu</a:t>
                      </a:r>
                      <a:endParaRPr lang="en-US" sz="1200" i="1" dirty="0"/>
                    </a:p>
                  </a:txBody>
                  <a:tcPr/>
                </a:tc>
                <a:tc>
                  <a:txBody>
                    <a:bodyPr/>
                    <a:lstStyle/>
                    <a:p>
                      <a:pPr algn="ctr"/>
                      <a:r>
                        <a:rPr lang="en-US" sz="1200" dirty="0" smtClean="0"/>
                        <a:t>N/A</a:t>
                      </a:r>
                      <a:endParaRPr lang="en-US" sz="1200" dirty="0"/>
                    </a:p>
                  </a:txBody>
                  <a:tcPr/>
                </a:tc>
                <a:tc>
                  <a:txBody>
                    <a:bodyPr/>
                    <a:lstStyle/>
                    <a:p>
                      <a:pPr algn="ctr"/>
                      <a:r>
                        <a:rPr lang="en-US" sz="1200" dirty="0" smtClean="0"/>
                        <a:t>95</a:t>
                      </a:r>
                      <a:endParaRPr lang="en-US" sz="1200" dirty="0"/>
                    </a:p>
                  </a:txBody>
                  <a:tcPr/>
                </a:tc>
                <a:tc>
                  <a:txBody>
                    <a:bodyPr/>
                    <a:lstStyle/>
                    <a:p>
                      <a:pPr algn="ctr"/>
                      <a:r>
                        <a:rPr lang="en-US" sz="1200" dirty="0" smtClean="0"/>
                        <a:t>51 (R)</a:t>
                      </a:r>
                      <a:endParaRPr lang="en-US" sz="1200" dirty="0"/>
                    </a:p>
                  </a:txBody>
                  <a:tcPr/>
                </a:tc>
              </a:tr>
              <a:tr h="238668">
                <a:tc>
                  <a:txBody>
                    <a:bodyPr/>
                    <a:lstStyle/>
                    <a:p>
                      <a:pPr algn="ctr"/>
                      <a:r>
                        <a:rPr lang="en-US" sz="1200" dirty="0" err="1" smtClean="0"/>
                        <a:t>RbF</a:t>
                      </a:r>
                      <a:endParaRPr lang="en-US" sz="1200" dirty="0"/>
                    </a:p>
                  </a:txBody>
                  <a:tcPr/>
                </a:tc>
                <a:tc>
                  <a:txBody>
                    <a:bodyPr/>
                    <a:lstStyle/>
                    <a:p>
                      <a:pPr algn="ctr"/>
                      <a:r>
                        <a:rPr lang="en-US" sz="1200" i="1" dirty="0" smtClean="0"/>
                        <a:t>t</a:t>
                      </a:r>
                      <a:r>
                        <a:rPr lang="en-US" sz="1200" i="0" dirty="0" smtClean="0"/>
                        <a:t>-Bu</a:t>
                      </a:r>
                      <a:endParaRPr lang="en-US" sz="1200" i="1" dirty="0"/>
                    </a:p>
                  </a:txBody>
                  <a:tcPr/>
                </a:tc>
                <a:tc>
                  <a:txBody>
                    <a:bodyPr/>
                    <a:lstStyle/>
                    <a:p>
                      <a:pPr algn="ctr"/>
                      <a:r>
                        <a:rPr lang="en-US" sz="1200" dirty="0" smtClean="0"/>
                        <a:t>N/A</a:t>
                      </a:r>
                      <a:endParaRPr lang="en-US" sz="1200" dirty="0"/>
                    </a:p>
                  </a:txBody>
                  <a:tcPr/>
                </a:tc>
                <a:tc>
                  <a:txBody>
                    <a:bodyPr/>
                    <a:lstStyle/>
                    <a:p>
                      <a:pPr algn="ctr"/>
                      <a:r>
                        <a:rPr lang="en-US" sz="1200" dirty="0" smtClean="0"/>
                        <a:t>95</a:t>
                      </a:r>
                      <a:endParaRPr lang="en-US" sz="1200" dirty="0"/>
                    </a:p>
                  </a:txBody>
                  <a:tcPr/>
                </a:tc>
                <a:tc>
                  <a:txBody>
                    <a:bodyPr/>
                    <a:lstStyle/>
                    <a:p>
                      <a:pPr algn="ctr"/>
                      <a:r>
                        <a:rPr lang="en-US" sz="1200" dirty="0" smtClean="0"/>
                        <a:t>60 (R)</a:t>
                      </a:r>
                      <a:endParaRPr lang="en-US" sz="1200" dirty="0"/>
                    </a:p>
                  </a:txBody>
                  <a:tcPr/>
                </a:tc>
              </a:tr>
              <a:tr h="238668">
                <a:tc>
                  <a:txBody>
                    <a:bodyPr/>
                    <a:lstStyle/>
                    <a:p>
                      <a:pPr algn="ctr"/>
                      <a:r>
                        <a:rPr lang="en-US" sz="1200" dirty="0" err="1" smtClean="0"/>
                        <a:t>CsF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t</a:t>
                      </a:r>
                      <a:r>
                        <a:rPr lang="en-US" sz="1200" i="0" dirty="0" smtClean="0"/>
                        <a:t>-Bu</a:t>
                      </a:r>
                      <a:endParaRPr lang="en-US" sz="1200" i="1" dirty="0" smtClean="0"/>
                    </a:p>
                  </a:txBody>
                  <a:tcPr/>
                </a:tc>
                <a:tc>
                  <a:txBody>
                    <a:bodyPr/>
                    <a:lstStyle/>
                    <a:p>
                      <a:pPr algn="ctr"/>
                      <a:r>
                        <a:rPr lang="en-US" sz="1200" dirty="0" smtClean="0"/>
                        <a:t>N/A</a:t>
                      </a:r>
                      <a:endParaRPr lang="en-US" sz="1200" dirty="0"/>
                    </a:p>
                  </a:txBody>
                  <a:tcPr/>
                </a:tc>
                <a:tc>
                  <a:txBody>
                    <a:bodyPr/>
                    <a:lstStyle/>
                    <a:p>
                      <a:pPr algn="ctr"/>
                      <a:r>
                        <a:rPr lang="en-US" sz="1200" dirty="0" smtClean="0"/>
                        <a:t>91</a:t>
                      </a:r>
                      <a:endParaRPr lang="en-US" sz="1200" dirty="0"/>
                    </a:p>
                  </a:txBody>
                  <a:tcPr/>
                </a:tc>
                <a:tc>
                  <a:txBody>
                    <a:bodyPr/>
                    <a:lstStyle/>
                    <a:p>
                      <a:pPr algn="ctr"/>
                      <a:r>
                        <a:rPr lang="en-US" sz="1200" dirty="0" smtClean="0"/>
                        <a:t>34 (R)</a:t>
                      </a:r>
                      <a:endParaRPr lang="en-US" sz="1200" dirty="0"/>
                    </a:p>
                  </a:txBody>
                  <a:tcPr/>
                </a:tc>
              </a:tr>
              <a:tr h="238668">
                <a:tc>
                  <a:txBody>
                    <a:bodyPr/>
                    <a:lstStyle/>
                    <a:p>
                      <a:pPr algn="ctr"/>
                      <a:r>
                        <a:rPr lang="en-US" sz="1200" dirty="0" err="1" smtClean="0"/>
                        <a:t>RbF</a:t>
                      </a:r>
                      <a:endParaRPr lang="en-US" sz="1200" dirty="0"/>
                    </a:p>
                  </a:txBody>
                  <a:tcPr/>
                </a:tc>
                <a:tc>
                  <a:txBody>
                    <a:bodyPr/>
                    <a:lstStyle/>
                    <a:p>
                      <a:pPr algn="ctr"/>
                      <a:r>
                        <a:rPr lang="en-US" sz="1200" i="1" dirty="0" smtClean="0"/>
                        <a:t>t</a:t>
                      </a:r>
                      <a:r>
                        <a:rPr lang="en-US" sz="1200" i="0" dirty="0" smtClean="0"/>
                        <a:t>-Bu</a:t>
                      </a:r>
                      <a:endParaRPr lang="en-US" sz="1200" i="1" dirty="0"/>
                    </a:p>
                  </a:txBody>
                  <a:tcPr/>
                </a:tc>
                <a:tc>
                  <a:txBody>
                    <a:bodyPr/>
                    <a:lstStyle/>
                    <a:p>
                      <a:pPr algn="ctr"/>
                      <a:r>
                        <a:rPr lang="en-US" sz="1200" dirty="0" smtClean="0"/>
                        <a:t>RbClO</a:t>
                      </a:r>
                      <a:r>
                        <a:rPr lang="en-US" sz="1200" baseline="-25000" dirty="0" smtClean="0"/>
                        <a:t>4</a:t>
                      </a:r>
                      <a:endParaRPr lang="en-US" sz="1200" dirty="0"/>
                    </a:p>
                  </a:txBody>
                  <a:tcPr/>
                </a:tc>
                <a:tc>
                  <a:txBody>
                    <a:bodyPr/>
                    <a:lstStyle/>
                    <a:p>
                      <a:pPr algn="ctr"/>
                      <a:r>
                        <a:rPr lang="en-US" sz="1200" dirty="0" smtClean="0"/>
                        <a:t>98</a:t>
                      </a:r>
                      <a:endParaRPr lang="en-US" sz="1200" dirty="0"/>
                    </a:p>
                  </a:txBody>
                  <a:tcPr/>
                </a:tc>
                <a:tc>
                  <a:txBody>
                    <a:bodyPr/>
                    <a:lstStyle/>
                    <a:p>
                      <a:pPr algn="ctr"/>
                      <a:r>
                        <a:rPr lang="en-US" sz="1200" dirty="0" smtClean="0"/>
                        <a:t>69 (R)</a:t>
                      </a:r>
                      <a:endParaRPr lang="en-US" sz="1200" dirty="0"/>
                    </a:p>
                  </a:txBody>
                  <a:tcPr/>
                </a:tc>
              </a:tr>
              <a:tr h="238668">
                <a:tc>
                  <a:txBody>
                    <a:bodyPr/>
                    <a:lstStyle/>
                    <a:p>
                      <a:pPr algn="ctr"/>
                      <a:r>
                        <a:rPr lang="en-US" sz="1200" dirty="0" err="1" smtClean="0"/>
                        <a:t>RbF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t</a:t>
                      </a:r>
                      <a:r>
                        <a:rPr lang="en-US" sz="1200" i="0" dirty="0" smtClean="0"/>
                        <a:t>-Bu</a:t>
                      </a:r>
                      <a:endParaRPr lang="en-US" sz="1200" i="1" dirty="0" smtClean="0"/>
                    </a:p>
                  </a:txBody>
                  <a:tcPr/>
                </a:tc>
                <a:tc>
                  <a:txBody>
                    <a:bodyPr/>
                    <a:lstStyle/>
                    <a:p>
                      <a:pPr algn="ctr"/>
                      <a:r>
                        <a:rPr lang="en-US" sz="1200" dirty="0" smtClean="0"/>
                        <a:t>RbClO</a:t>
                      </a:r>
                      <a:r>
                        <a:rPr lang="en-US" sz="1200" baseline="-25000" dirty="0" smtClean="0"/>
                        <a:t>4</a:t>
                      </a:r>
                      <a:r>
                        <a:rPr lang="en-US" sz="1200" baseline="0" dirty="0" smtClean="0"/>
                        <a:t>*</a:t>
                      </a:r>
                      <a:endParaRPr lang="en-US" sz="1200" dirty="0"/>
                    </a:p>
                  </a:txBody>
                  <a:tcPr/>
                </a:tc>
                <a:tc>
                  <a:txBody>
                    <a:bodyPr/>
                    <a:lstStyle/>
                    <a:p>
                      <a:pPr algn="ctr"/>
                      <a:r>
                        <a:rPr lang="en-US" sz="1200" dirty="0" smtClean="0"/>
                        <a:t>92</a:t>
                      </a:r>
                      <a:endParaRPr lang="en-US" sz="1200" dirty="0"/>
                    </a:p>
                  </a:txBody>
                  <a:tcPr/>
                </a:tc>
                <a:tc>
                  <a:txBody>
                    <a:bodyPr/>
                    <a:lstStyle/>
                    <a:p>
                      <a:pPr algn="ctr"/>
                      <a:r>
                        <a:rPr lang="en-US" sz="1200" dirty="0" smtClean="0"/>
                        <a:t>80 (R)</a:t>
                      </a:r>
                      <a:endParaRPr lang="en-US" sz="1200" dirty="0"/>
                    </a:p>
                  </a:txBody>
                  <a:tcPr/>
                </a:tc>
              </a:tr>
            </a:tbl>
          </a:graphicData>
        </a:graphic>
      </p:graphicFrame>
    </p:spTree>
    <p:extLst>
      <p:ext uri="{BB962C8B-B14F-4D97-AF65-F5344CB8AC3E}">
        <p14:creationId xmlns:p14="http://schemas.microsoft.com/office/powerpoint/2010/main" val="3498852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err="1" smtClean="0">
                <a:latin typeface="Perpetua" pitchFamily="18"/>
              </a:rPr>
              <a:t>Trost</a:t>
            </a:r>
            <a:r>
              <a:rPr lang="en-US" sz="4000" dirty="0" smtClean="0">
                <a:latin typeface="Perpetua" pitchFamily="18"/>
              </a:rPr>
              <a:t> Ligand as a </a:t>
            </a:r>
            <a:r>
              <a:rPr lang="en-US" sz="4000" dirty="0" err="1" smtClean="0">
                <a:latin typeface="Perpetua" pitchFamily="18"/>
              </a:rPr>
              <a:t>Bifunctional</a:t>
            </a:r>
            <a:r>
              <a:rPr lang="en-US" sz="4000" dirty="0" smtClean="0">
                <a:latin typeface="Perpetua" pitchFamily="18"/>
              </a:rPr>
              <a:t> Ligand</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endParaRPr lang="en-US" sz="12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just" rtl="0" hangingPunct="1">
              <a:lnSpc>
                <a:spcPct val="100000"/>
              </a:lnSpc>
              <a:spcBef>
                <a:spcPts val="0"/>
              </a:spcBef>
              <a:spcAft>
                <a:spcPts val="0"/>
              </a:spcAft>
              <a:buNone/>
              <a:tabLst/>
            </a:pPr>
            <a:r>
              <a:rPr lang="en-US" sz="1200" b="0" i="0" u="none" strike="noStrike" kern="1200" spc="0" dirty="0" err="1" smtClean="0">
                <a:ln>
                  <a:noFill/>
                </a:ln>
                <a:solidFill>
                  <a:srgbClr val="000000"/>
                </a:solidFill>
                <a:latin typeface="Calibri" pitchFamily="18"/>
                <a:ea typeface="Microsoft YaHei" pitchFamily="2"/>
                <a:cs typeface="Mangal" pitchFamily="2"/>
              </a:rPr>
              <a:t>Trost</a:t>
            </a:r>
            <a:r>
              <a:rPr lang="en-US" sz="1200" b="0" i="0" u="none" strike="noStrike" kern="1200" spc="0" dirty="0" smtClean="0">
                <a:ln>
                  <a:noFill/>
                </a:ln>
                <a:solidFill>
                  <a:srgbClr val="000000"/>
                </a:solidFill>
                <a:latin typeface="Calibri" pitchFamily="18"/>
                <a:ea typeface="Microsoft YaHei" pitchFamily="2"/>
                <a:cs typeface="Mangal" pitchFamily="2"/>
              </a:rPr>
              <a:t>, B. M.; </a:t>
            </a:r>
            <a:r>
              <a:rPr lang="en-US" sz="1200" b="0" i="0" u="none" strike="noStrike" kern="1200" spc="0" dirty="0" err="1" smtClean="0">
                <a:ln>
                  <a:noFill/>
                </a:ln>
                <a:solidFill>
                  <a:srgbClr val="000000"/>
                </a:solidFill>
                <a:latin typeface="Calibri" pitchFamily="18"/>
                <a:ea typeface="Microsoft YaHei" pitchFamily="2"/>
                <a:cs typeface="Mangal" pitchFamily="2"/>
              </a:rPr>
              <a:t>Radinov</a:t>
            </a:r>
            <a:r>
              <a:rPr lang="en-US" sz="1200" b="0" i="0" u="none" strike="noStrike" kern="1200" spc="0" dirty="0" smtClean="0">
                <a:ln>
                  <a:noFill/>
                </a:ln>
                <a:solidFill>
                  <a:srgbClr val="000000"/>
                </a:solidFill>
                <a:latin typeface="Calibri" pitchFamily="18"/>
                <a:ea typeface="Microsoft YaHei" pitchFamily="2"/>
                <a:cs typeface="Mangal" pitchFamily="2"/>
              </a:rPr>
              <a:t>, R.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u="none" strike="noStrike" kern="1200" spc="0" dirty="0" smtClean="0">
                <a:ln>
                  <a:noFill/>
                </a:ln>
                <a:solidFill>
                  <a:srgbClr val="000000"/>
                </a:solidFill>
                <a:latin typeface="Calibri" pitchFamily="18"/>
                <a:ea typeface="Microsoft YaHei" pitchFamily="2"/>
                <a:cs typeface="Mangal" pitchFamily="2"/>
              </a:rPr>
              <a:t>., </a:t>
            </a:r>
            <a:r>
              <a:rPr lang="en-US" sz="1200" b="1" u="none" strike="noStrike" kern="1200" spc="0" dirty="0" smtClean="0">
                <a:ln>
                  <a:noFill/>
                </a:ln>
                <a:solidFill>
                  <a:srgbClr val="000000"/>
                </a:solidFill>
                <a:latin typeface="Calibri" pitchFamily="18"/>
                <a:ea typeface="Microsoft YaHei" pitchFamily="2"/>
                <a:cs typeface="Mangal" pitchFamily="2"/>
              </a:rPr>
              <a:t>1997</a:t>
            </a:r>
            <a:r>
              <a:rPr lang="en-US" sz="1200" b="0" u="none" strike="noStrike" kern="1200" spc="0" dirty="0" smtClean="0">
                <a:ln>
                  <a:noFill/>
                </a:ln>
                <a:solidFill>
                  <a:srgbClr val="000000"/>
                </a:solidFill>
                <a:latin typeface="Calibri" pitchFamily="18"/>
                <a:ea typeface="Microsoft YaHei" pitchFamily="2"/>
                <a:cs typeface="Mangal" pitchFamily="2"/>
              </a:rPr>
              <a:t>,</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199</a:t>
            </a:r>
            <a:r>
              <a:rPr lang="en-US" sz="1200" b="0" i="0" u="none" strike="noStrike" kern="1200" spc="0" dirty="0" smtClean="0">
                <a:ln>
                  <a:noFill/>
                </a:ln>
                <a:solidFill>
                  <a:srgbClr val="000000"/>
                </a:solidFill>
                <a:latin typeface="Calibri" pitchFamily="18"/>
                <a:ea typeface="Microsoft YaHei" pitchFamily="2"/>
                <a:cs typeface="Mangal" pitchFamily="2"/>
              </a:rPr>
              <a:t>, 2586.</a:t>
            </a: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graphicFrame>
        <p:nvGraphicFramePr>
          <p:cNvPr id="12" name="Object 11"/>
          <p:cNvGraphicFramePr>
            <a:graphicFrameLocks noChangeAspect="1"/>
          </p:cNvGraphicFramePr>
          <p:nvPr>
            <p:extLst>
              <p:ext uri="{D42A27DB-BD31-4B8C-83A1-F6EECF244321}">
                <p14:modId xmlns:p14="http://schemas.microsoft.com/office/powerpoint/2010/main" val="1840766678"/>
              </p:ext>
            </p:extLst>
          </p:nvPr>
        </p:nvGraphicFramePr>
        <p:xfrm>
          <a:off x="0" y="3557588"/>
          <a:ext cx="4408488" cy="2641600"/>
        </p:xfrm>
        <a:graphic>
          <a:graphicData uri="http://schemas.openxmlformats.org/presentationml/2006/ole">
            <mc:AlternateContent xmlns:mc="http://schemas.openxmlformats.org/markup-compatibility/2006">
              <mc:Choice xmlns:v="urn:schemas-microsoft-com:vml" Requires="v">
                <p:oleObj spid="_x0000_s4308" name="CS ChemDraw Drawing" r:id="rId5" imgW="4408673" imgH="2642377" progId="ChemDraw.Document.6.0">
                  <p:embed/>
                </p:oleObj>
              </mc:Choice>
              <mc:Fallback>
                <p:oleObj name="CS ChemDraw Drawing" r:id="rId5" imgW="4408673" imgH="2642377" progId="ChemDraw.Document.6.0">
                  <p:embed/>
                  <p:pic>
                    <p:nvPicPr>
                      <p:cNvPr id="0" name=""/>
                      <p:cNvPicPr/>
                      <p:nvPr/>
                    </p:nvPicPr>
                    <p:blipFill>
                      <a:blip r:embed="rId6"/>
                      <a:stretch>
                        <a:fillRect/>
                      </a:stretch>
                    </p:blipFill>
                    <p:spPr>
                      <a:xfrm>
                        <a:off x="0" y="3557588"/>
                        <a:ext cx="4408488" cy="2641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99554911"/>
              </p:ext>
            </p:extLst>
          </p:nvPr>
        </p:nvGraphicFramePr>
        <p:xfrm>
          <a:off x="0" y="1279525"/>
          <a:ext cx="4408488" cy="2084388"/>
        </p:xfrm>
        <a:graphic>
          <a:graphicData uri="http://schemas.openxmlformats.org/presentationml/2006/ole">
            <mc:AlternateContent xmlns:mc="http://schemas.openxmlformats.org/markup-compatibility/2006">
              <mc:Choice xmlns:v="urn:schemas-microsoft-com:vml" Requires="v">
                <p:oleObj spid="_x0000_s4309" name="CS ChemDraw Drawing" r:id="rId7" imgW="4408673" imgH="2084653" progId="ChemDraw.Document.6.0">
                  <p:embed/>
                </p:oleObj>
              </mc:Choice>
              <mc:Fallback>
                <p:oleObj name="CS ChemDraw Drawing" r:id="rId7" imgW="4408673" imgH="2084653" progId="ChemDraw.Document.6.0">
                  <p:embed/>
                  <p:pic>
                    <p:nvPicPr>
                      <p:cNvPr id="0" name=""/>
                      <p:cNvPicPr/>
                      <p:nvPr/>
                    </p:nvPicPr>
                    <p:blipFill>
                      <a:blip r:embed="rId8"/>
                      <a:stretch>
                        <a:fillRect/>
                      </a:stretch>
                    </p:blipFill>
                    <p:spPr>
                      <a:xfrm>
                        <a:off x="0" y="1279525"/>
                        <a:ext cx="4408488" cy="2084388"/>
                      </a:xfrm>
                      <a:prstGeom prst="rect">
                        <a:avLst/>
                      </a:prstGeom>
                    </p:spPr>
                  </p:pic>
                </p:oleObj>
              </mc:Fallback>
            </mc:AlternateContent>
          </a:graphicData>
        </a:graphic>
      </p:graphicFrame>
      <p:pic>
        <p:nvPicPr>
          <p:cNvPr id="16" name="Picture 15"/>
          <p:cNvPicPr>
            <a:picLocks noChangeAspect="1"/>
          </p:cNvPicPr>
          <p:nvPr/>
        </p:nvPicPr>
        <p:blipFill>
          <a:blip r:embed="rId9"/>
          <a:stretch>
            <a:fillRect/>
          </a:stretch>
        </p:blipFill>
        <p:spPr>
          <a:xfrm>
            <a:off x="4406900" y="3635275"/>
            <a:ext cx="4493755" cy="2718049"/>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708372982"/>
              </p:ext>
            </p:extLst>
          </p:nvPr>
        </p:nvGraphicFramePr>
        <p:xfrm>
          <a:off x="4810125" y="1428750"/>
          <a:ext cx="3863975" cy="1892300"/>
        </p:xfrm>
        <a:graphic>
          <a:graphicData uri="http://schemas.openxmlformats.org/presentationml/2006/ole">
            <mc:AlternateContent xmlns:mc="http://schemas.openxmlformats.org/markup-compatibility/2006">
              <mc:Choice xmlns:v="urn:schemas-microsoft-com:vml" Requires="v">
                <p:oleObj spid="_x0000_s4310" name="CS ChemDraw Drawing" r:id="rId10" imgW="3864634" imgH="1892731" progId="ChemDraw.Document.6.0">
                  <p:embed/>
                </p:oleObj>
              </mc:Choice>
              <mc:Fallback>
                <p:oleObj name="CS ChemDraw Drawing" r:id="rId10" imgW="3864634" imgH="1892731" progId="ChemDraw.Document.6.0">
                  <p:embed/>
                  <p:pic>
                    <p:nvPicPr>
                      <p:cNvPr id="0" name=""/>
                      <p:cNvPicPr/>
                      <p:nvPr/>
                    </p:nvPicPr>
                    <p:blipFill>
                      <a:blip r:embed="rId11"/>
                      <a:stretch>
                        <a:fillRect/>
                      </a:stretch>
                    </p:blipFill>
                    <p:spPr>
                      <a:xfrm>
                        <a:off x="4810125" y="1428750"/>
                        <a:ext cx="3863975" cy="1892300"/>
                      </a:xfrm>
                      <a:prstGeom prst="rect">
                        <a:avLst/>
                      </a:prstGeom>
                    </p:spPr>
                  </p:pic>
                </p:oleObj>
              </mc:Fallback>
            </mc:AlternateContent>
          </a:graphicData>
        </a:graphic>
      </p:graphicFrame>
    </p:spTree>
    <p:extLst>
      <p:ext uri="{BB962C8B-B14F-4D97-AF65-F5344CB8AC3E}">
        <p14:creationId xmlns:p14="http://schemas.microsoft.com/office/powerpoint/2010/main" val="958688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smtClean="0">
                <a:latin typeface="Perpetua" pitchFamily="18"/>
              </a:rPr>
              <a:t>Asymmetric Carbonyl Alkylation (I)</a:t>
            </a:r>
            <a:endParaRPr lang="en-US" sz="4000" dirty="0">
              <a:latin typeface="Perpetua" pitchFamily="18"/>
            </a:endParaRPr>
          </a:p>
        </p:txBody>
      </p:sp>
      <p:sp>
        <p:nvSpPr>
          <p:cNvPr id="3" name="Content Placeholder 2"/>
          <p:cNvSpPr txBox="1">
            <a:spLocks noGrp="1"/>
          </p:cNvSpPr>
          <p:nvPr>
            <p:ph type="body" idx="4294967295"/>
          </p:nvPr>
        </p:nvSpPr>
        <p:spPr>
          <a:xfrm>
            <a:off x="457200" y="685799"/>
            <a:ext cx="8076960" cy="4876560"/>
          </a:xfrm>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a:ea typeface="Microsoft YaHei" pitchFamily="2"/>
                <a:cs typeface="Mangal" pitchFamily="2"/>
              </a:defRPr>
            </a:lvl9pPr>
          </a:lstStyle>
          <a:p>
            <a:pPr marL="0" lvl="0" indent="0">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a:p>
            <a:pPr marL="0" lvl="0" indent="0" algn="just">
              <a:spcBef>
                <a:spcPts val="638"/>
              </a:spcBef>
              <a:buNone/>
            </a:pPr>
            <a:endParaRPr lang="en-US" sz="2000" dirty="0">
              <a:latin typeface="Agency FB" pitchFamily="34"/>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6544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just">
              <a:buNone/>
            </a:pPr>
            <a:r>
              <a:rPr lang="en-US" sz="1200" dirty="0">
                <a:solidFill>
                  <a:srgbClr val="000000"/>
                </a:solidFill>
                <a:latin typeface="Calibri" pitchFamily="18"/>
                <a:ea typeface="Microsoft YaHei" pitchFamily="2"/>
                <a:cs typeface="Mangal" pitchFamily="2"/>
              </a:rPr>
              <a:t>Park, J. Hong, S.  </a:t>
            </a:r>
            <a:r>
              <a:rPr lang="en-US" sz="1200" i="1" dirty="0">
                <a:solidFill>
                  <a:srgbClr val="000000"/>
                </a:solidFill>
                <a:latin typeface="Calibri" pitchFamily="18"/>
                <a:ea typeface="Microsoft YaHei" pitchFamily="2"/>
                <a:cs typeface="Mangal" pitchFamily="2"/>
              </a:rPr>
              <a:t>Chem. Soc. Rev.</a:t>
            </a:r>
            <a:r>
              <a:rPr lang="en-US" sz="1200" dirty="0">
                <a:solidFill>
                  <a:srgbClr val="000000"/>
                </a:solidFill>
                <a:latin typeface="Calibri" pitchFamily="18"/>
                <a:ea typeface="Microsoft YaHei" pitchFamily="2"/>
                <a:cs typeface="Mangal" pitchFamily="2"/>
              </a:rPr>
              <a:t>, </a:t>
            </a:r>
            <a:r>
              <a:rPr lang="en-US" sz="1200" b="1" dirty="0">
                <a:solidFill>
                  <a:srgbClr val="000000"/>
                </a:solidFill>
                <a:latin typeface="Calibri" pitchFamily="18"/>
                <a:ea typeface="Microsoft YaHei" pitchFamily="2"/>
                <a:cs typeface="Mangal" pitchFamily="2"/>
              </a:rPr>
              <a:t>2012</a:t>
            </a:r>
            <a:r>
              <a:rPr lang="en-US" sz="1200" dirty="0">
                <a:solidFill>
                  <a:srgbClr val="000000"/>
                </a:solidFill>
                <a:latin typeface="Calibri" pitchFamily="18"/>
                <a:ea typeface="Microsoft YaHei" pitchFamily="2"/>
                <a:cs typeface="Mangal" pitchFamily="2"/>
              </a:rPr>
              <a:t>, </a:t>
            </a:r>
            <a:r>
              <a:rPr lang="en-US" sz="1200" i="1" dirty="0">
                <a:solidFill>
                  <a:srgbClr val="000000"/>
                </a:solidFill>
                <a:latin typeface="Calibri" pitchFamily="18"/>
                <a:ea typeface="Microsoft YaHei" pitchFamily="2"/>
                <a:cs typeface="Mangal" pitchFamily="2"/>
              </a:rPr>
              <a:t>41</a:t>
            </a:r>
            <a:r>
              <a:rPr lang="en-US" sz="1200" dirty="0">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Kitamura, M.; </a:t>
            </a:r>
            <a:r>
              <a:rPr lang="en-US" sz="1200" b="0" i="0" u="none" strike="noStrike" kern="1200" spc="0" dirty="0" err="1" smtClean="0">
                <a:ln>
                  <a:noFill/>
                </a:ln>
                <a:solidFill>
                  <a:srgbClr val="000000"/>
                </a:solidFill>
                <a:latin typeface="Calibri" pitchFamily="18"/>
                <a:ea typeface="Microsoft YaHei" pitchFamily="2"/>
                <a:cs typeface="Mangal" pitchFamily="2"/>
              </a:rPr>
              <a:t>Suga</a:t>
            </a:r>
            <a:r>
              <a:rPr lang="en-US" sz="1200" b="0" i="0" u="none" strike="noStrike" kern="1200" spc="0" dirty="0" smtClean="0">
                <a:ln>
                  <a:noFill/>
                </a:ln>
                <a:solidFill>
                  <a:srgbClr val="000000"/>
                </a:solidFill>
                <a:latin typeface="Calibri" pitchFamily="18"/>
                <a:ea typeface="Microsoft YaHei" pitchFamily="2"/>
                <a:cs typeface="Mangal" pitchFamily="2"/>
              </a:rPr>
              <a:t>, S.; Kawai, K.; </a:t>
            </a:r>
            <a:r>
              <a:rPr lang="en-US" sz="1200" b="0" i="0" u="none" strike="noStrike" kern="1200" spc="0" dirty="0" err="1" smtClean="0">
                <a:ln>
                  <a:noFill/>
                </a:ln>
                <a:solidFill>
                  <a:srgbClr val="000000"/>
                </a:solidFill>
                <a:latin typeface="Calibri" pitchFamily="18"/>
                <a:ea typeface="Microsoft YaHei" pitchFamily="2"/>
                <a:cs typeface="Mangal" pitchFamily="2"/>
              </a:rPr>
              <a:t>Noyori</a:t>
            </a:r>
            <a:r>
              <a:rPr lang="en-US" sz="1200" b="0" i="0" u="none" strike="noStrike" kern="1200" spc="0" dirty="0" smtClean="0">
                <a:ln>
                  <a:noFill/>
                </a:ln>
                <a:solidFill>
                  <a:srgbClr val="000000"/>
                </a:solidFill>
                <a:latin typeface="Calibri" pitchFamily="18"/>
                <a:ea typeface="Microsoft YaHei" pitchFamily="2"/>
                <a:cs typeface="Mangal" pitchFamily="2"/>
              </a:rPr>
              <a:t>, R. </a:t>
            </a:r>
            <a:r>
              <a:rPr lang="en-US" sz="1200" b="0" i="1" u="none" strike="noStrike" kern="1200" spc="0" dirty="0" smtClean="0">
                <a:ln>
                  <a:noFill/>
                </a:ln>
                <a:solidFill>
                  <a:srgbClr val="000000"/>
                </a:solidFill>
                <a:latin typeface="Calibri" pitchFamily="18"/>
                <a:ea typeface="Microsoft YaHei" pitchFamily="2"/>
                <a:cs typeface="Mangal" pitchFamily="2"/>
              </a:rPr>
              <a:t>J. Am. Chem. Soc.</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1986</a:t>
            </a:r>
            <a:r>
              <a:rPr lang="en-US" sz="1200" i="0" u="none" strike="noStrike" kern="1200" spc="0" dirty="0" smtClean="0">
                <a:ln>
                  <a:noFill/>
                </a:ln>
                <a:solidFill>
                  <a:srgbClr val="000000"/>
                </a:solidFill>
                <a:latin typeface="Calibri" pitchFamily="18"/>
                <a:ea typeface="Microsoft YaHei" pitchFamily="2"/>
                <a:cs typeface="Mangal" pitchFamily="2"/>
              </a:rPr>
              <a:t>, </a:t>
            </a:r>
            <a:r>
              <a:rPr lang="en-US" sz="1200" i="1" u="none" strike="noStrike" kern="1200" spc="0" dirty="0" smtClean="0">
                <a:ln>
                  <a:noFill/>
                </a:ln>
                <a:solidFill>
                  <a:srgbClr val="000000"/>
                </a:solidFill>
                <a:latin typeface="Calibri" pitchFamily="18"/>
                <a:ea typeface="Microsoft YaHei" pitchFamily="2"/>
                <a:cs typeface="Mangal" pitchFamily="2"/>
              </a:rPr>
              <a:t>108</a:t>
            </a:r>
            <a:r>
              <a:rPr lang="en-US" sz="1200" u="none" strike="noStrike" kern="1200" spc="0" dirty="0" smtClean="0">
                <a:ln>
                  <a:noFill/>
                </a:ln>
                <a:solidFill>
                  <a:srgbClr val="000000"/>
                </a:solidFill>
                <a:latin typeface="Calibri" pitchFamily="18"/>
                <a:ea typeface="Microsoft YaHei" pitchFamily="2"/>
                <a:cs typeface="Mangal" pitchFamily="2"/>
              </a:rPr>
              <a:t>, 6072</a:t>
            </a:r>
            <a:r>
              <a:rPr lang="en-US" sz="1200" b="0" i="0" u="none" strike="noStrike" kern="1200" spc="0" dirty="0" smtClean="0">
                <a:ln>
                  <a:noFill/>
                </a:ln>
                <a:solidFill>
                  <a:srgbClr val="000000"/>
                </a:solidFill>
                <a:latin typeface="Calibri" pitchFamily="18"/>
                <a:ea typeface="Microsoft YaHei" pitchFamily="2"/>
                <a:cs typeface="Mangal" pitchFamily="2"/>
              </a:rPr>
              <a:t>.</a:t>
            </a:r>
          </a:p>
          <a:p>
            <a:pPr marL="0" marR="0" lvl="0" indent="0" algn="just" rtl="0" hangingPunct="1">
              <a:lnSpc>
                <a:spcPct val="100000"/>
              </a:lnSpc>
              <a:spcBef>
                <a:spcPts val="0"/>
              </a:spcBef>
              <a:spcAft>
                <a:spcPts val="0"/>
              </a:spcAft>
              <a:buNone/>
              <a:tabLst/>
            </a:pP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4"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a:blip r:embed="rId5"/>
          <a:stretch>
            <a:fillRect/>
          </a:stretch>
        </p:blipFill>
        <p:spPr>
          <a:xfrm>
            <a:off x="239318" y="1264265"/>
            <a:ext cx="3962400" cy="1267185"/>
          </a:xfrm>
          <a:prstGeom prst="rect">
            <a:avLst/>
          </a:prstGeom>
        </p:spPr>
      </p:pic>
      <p:sp>
        <p:nvSpPr>
          <p:cNvPr id="7" name="TextBox 6"/>
          <p:cNvSpPr txBox="1"/>
          <p:nvPr/>
        </p:nvSpPr>
        <p:spPr>
          <a:xfrm>
            <a:off x="859996" y="2007942"/>
            <a:ext cx="740204" cy="475635"/>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0" y="2129567"/>
            <a:ext cx="2133600" cy="609600"/>
          </a:xfrm>
          <a:prstGeom prst="rect">
            <a:avLst/>
          </a:prstGeom>
          <a:solidFill>
            <a:schemeClr val="bg1"/>
          </a:solidFill>
        </p:spPr>
        <p:txBody>
          <a:bodyPr wrap="square" rtlCol="0">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534588959"/>
              </p:ext>
            </p:extLst>
          </p:nvPr>
        </p:nvGraphicFramePr>
        <p:xfrm>
          <a:off x="4800600" y="1328340"/>
          <a:ext cx="2927350" cy="1120775"/>
        </p:xfrm>
        <a:graphic>
          <a:graphicData uri="http://schemas.openxmlformats.org/presentationml/2006/ole">
            <mc:AlternateContent xmlns:mc="http://schemas.openxmlformats.org/markup-compatibility/2006">
              <mc:Choice xmlns:v="urn:schemas-microsoft-com:vml" Requires="v">
                <p:oleObj spid="_x0000_s5185" name="CS ChemDraw Drawing" r:id="rId6" imgW="2927230" imgH="1121206" progId="ChemDraw.Document.6.0">
                  <p:embed/>
                </p:oleObj>
              </mc:Choice>
              <mc:Fallback>
                <p:oleObj name="CS ChemDraw Drawing" r:id="rId6" imgW="2927230" imgH="1121206" progId="ChemDraw.Document.6.0">
                  <p:embed/>
                  <p:pic>
                    <p:nvPicPr>
                      <p:cNvPr id="0" name=""/>
                      <p:cNvPicPr/>
                      <p:nvPr/>
                    </p:nvPicPr>
                    <p:blipFill>
                      <a:blip r:embed="rId7"/>
                      <a:stretch>
                        <a:fillRect/>
                      </a:stretch>
                    </p:blipFill>
                    <p:spPr>
                      <a:xfrm>
                        <a:off x="4800600" y="1328340"/>
                        <a:ext cx="2927350" cy="1120775"/>
                      </a:xfrm>
                      <a:prstGeom prst="rect">
                        <a:avLst/>
                      </a:prstGeom>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61952665"/>
              </p:ext>
            </p:extLst>
          </p:nvPr>
        </p:nvGraphicFramePr>
        <p:xfrm>
          <a:off x="911016" y="2570740"/>
          <a:ext cx="7318584" cy="3708400"/>
        </p:xfrm>
        <a:graphic>
          <a:graphicData uri="http://schemas.openxmlformats.org/drawingml/2006/table">
            <a:tbl>
              <a:tblPr firstRow="1" bandRow="1">
                <a:tableStyleId>{93296810-A885-4BE3-A3E7-6D5BEEA58F35}</a:tableStyleId>
              </a:tblPr>
              <a:tblGrid>
                <a:gridCol w="1219764"/>
                <a:gridCol w="1120640"/>
                <a:gridCol w="1600200"/>
                <a:gridCol w="938452"/>
                <a:gridCol w="1219764"/>
                <a:gridCol w="1219764"/>
              </a:tblGrid>
              <a:tr h="370840">
                <a:tc>
                  <a:txBody>
                    <a:bodyPr/>
                    <a:lstStyle/>
                    <a:p>
                      <a:pPr algn="ctr"/>
                      <a:r>
                        <a:rPr lang="en-US" sz="1400" dirty="0" smtClean="0"/>
                        <a:t>Aldehyde</a:t>
                      </a:r>
                      <a:endParaRPr lang="en-US" sz="1400" dirty="0"/>
                    </a:p>
                  </a:txBody>
                  <a:tcPr/>
                </a:tc>
                <a:tc>
                  <a:txBody>
                    <a:bodyPr/>
                    <a:lstStyle/>
                    <a:p>
                      <a:pPr algn="ctr"/>
                      <a:r>
                        <a:rPr lang="en-US" sz="1400" dirty="0" smtClean="0"/>
                        <a:t>Zinc</a:t>
                      </a:r>
                      <a:endParaRPr lang="en-US" sz="1400" dirty="0"/>
                    </a:p>
                  </a:txBody>
                  <a:tcPr/>
                </a:tc>
                <a:tc>
                  <a:txBody>
                    <a:bodyPr/>
                    <a:lstStyle/>
                    <a:p>
                      <a:pPr algn="ctr"/>
                      <a:r>
                        <a:rPr lang="en-US" sz="1400" dirty="0" smtClean="0"/>
                        <a:t>Solvent</a:t>
                      </a:r>
                      <a:endParaRPr lang="en-US" sz="1400" dirty="0"/>
                    </a:p>
                  </a:txBody>
                  <a:tcPr/>
                </a:tc>
                <a:tc>
                  <a:txBody>
                    <a:bodyPr/>
                    <a:lstStyle/>
                    <a:p>
                      <a:pPr algn="ctr"/>
                      <a:r>
                        <a:rPr lang="en-US" sz="1400" dirty="0" smtClean="0"/>
                        <a:t>Time (h)</a:t>
                      </a:r>
                      <a:endParaRPr lang="en-US" sz="1400" dirty="0"/>
                    </a:p>
                  </a:txBody>
                  <a:tcPr/>
                </a:tc>
                <a:tc>
                  <a:txBody>
                    <a:bodyPr/>
                    <a:lstStyle/>
                    <a:p>
                      <a:pPr algn="ctr"/>
                      <a:r>
                        <a:rPr lang="en-US" sz="1400" dirty="0" smtClean="0"/>
                        <a:t>Yield (%)</a:t>
                      </a:r>
                      <a:endParaRPr lang="en-US" sz="1400" dirty="0"/>
                    </a:p>
                  </a:txBody>
                  <a:tcPr/>
                </a:tc>
                <a:tc>
                  <a:txBody>
                    <a:bodyPr/>
                    <a:lstStyle/>
                    <a:p>
                      <a:pPr algn="ctr"/>
                      <a:r>
                        <a:rPr lang="en-US" sz="1400" i="1" dirty="0" err="1" smtClean="0"/>
                        <a:t>ee</a:t>
                      </a:r>
                      <a:r>
                        <a:rPr lang="en-US" sz="1400" i="0" baseline="0" dirty="0" smtClean="0"/>
                        <a:t> (%) – (</a:t>
                      </a:r>
                      <a:r>
                        <a:rPr lang="en-US" sz="1400" i="1" baseline="0" dirty="0" smtClean="0"/>
                        <a:t>S</a:t>
                      </a:r>
                      <a:r>
                        <a:rPr lang="en-US" sz="1400" i="0" baseline="0" dirty="0" smtClean="0"/>
                        <a:t>)</a:t>
                      </a:r>
                      <a:endParaRPr lang="en-US" sz="1400" i="1" dirty="0"/>
                    </a:p>
                  </a:txBody>
                  <a:tcPr/>
                </a:tc>
              </a:tr>
              <a:tr h="370840">
                <a:tc>
                  <a:txBody>
                    <a:bodyPr/>
                    <a:lstStyle/>
                    <a:p>
                      <a:pPr algn="ctr"/>
                      <a:r>
                        <a:rPr lang="en-US" sz="1400" dirty="0" smtClean="0"/>
                        <a:t>C</a:t>
                      </a:r>
                      <a:r>
                        <a:rPr lang="en-US" sz="1400" baseline="-25000" dirty="0" smtClean="0"/>
                        <a:t>6</a:t>
                      </a:r>
                      <a:r>
                        <a:rPr lang="en-US" sz="1400" dirty="0" smtClean="0"/>
                        <a:t>H</a:t>
                      </a:r>
                      <a:r>
                        <a:rPr lang="en-US" sz="1400" baseline="-25000" dirty="0" smtClean="0"/>
                        <a:t>5</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97</a:t>
                      </a:r>
                      <a:endParaRPr lang="en-US" sz="1400" dirty="0"/>
                    </a:p>
                  </a:txBody>
                  <a:tcPr/>
                </a:tc>
                <a:tc>
                  <a:txBody>
                    <a:bodyPr/>
                    <a:lstStyle/>
                    <a:p>
                      <a:pPr algn="ctr"/>
                      <a:r>
                        <a:rPr lang="en-US" sz="1400" dirty="0" smtClean="0"/>
                        <a:t>98</a:t>
                      </a:r>
                      <a:endParaRPr lang="en-US" sz="1400" dirty="0"/>
                    </a:p>
                  </a:txBody>
                  <a:tcPr/>
                </a:tc>
              </a:tr>
              <a:tr h="370840">
                <a:tc>
                  <a:txBody>
                    <a:bodyPr/>
                    <a:lstStyle/>
                    <a:p>
                      <a:pPr algn="ctr"/>
                      <a:r>
                        <a:rPr lang="en-US" sz="1400" dirty="0" smtClean="0"/>
                        <a:t>C</a:t>
                      </a:r>
                      <a:r>
                        <a:rPr lang="en-US" sz="1400" baseline="-25000" dirty="0" smtClean="0"/>
                        <a:t>6</a:t>
                      </a:r>
                      <a:r>
                        <a:rPr lang="en-US" sz="1400" dirty="0" smtClean="0"/>
                        <a:t>H</a:t>
                      </a:r>
                      <a:r>
                        <a:rPr lang="en-US" sz="1400" baseline="-25000" dirty="0" smtClean="0"/>
                        <a:t>5</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smtClean="0"/>
                        <a:t>Hexanes-</a:t>
                      </a:r>
                      <a:r>
                        <a:rPr lang="en-US" sz="1400" dirty="0" err="1" smtClean="0"/>
                        <a:t>PhMe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94</a:t>
                      </a:r>
                      <a:endParaRPr lang="en-US" sz="1400" dirty="0"/>
                    </a:p>
                  </a:txBody>
                  <a:tcPr/>
                </a:tc>
                <a:tc>
                  <a:txBody>
                    <a:bodyPr/>
                    <a:lstStyle/>
                    <a:p>
                      <a:pPr algn="ctr"/>
                      <a:r>
                        <a:rPr lang="en-US" sz="1400" dirty="0" smtClean="0"/>
                        <a:t>98</a:t>
                      </a:r>
                      <a:endParaRPr lang="en-US" sz="1400" dirty="0"/>
                    </a:p>
                  </a:txBody>
                  <a:tcPr/>
                </a:tc>
              </a:tr>
              <a:tr h="370840">
                <a:tc>
                  <a:txBody>
                    <a:bodyPr/>
                    <a:lstStyle/>
                    <a:p>
                      <a:pPr algn="ctr"/>
                      <a:r>
                        <a:rPr lang="en-US" sz="1400" dirty="0" smtClean="0"/>
                        <a:t>C</a:t>
                      </a:r>
                      <a:r>
                        <a:rPr lang="en-US" sz="1400" baseline="-25000" dirty="0" smtClean="0"/>
                        <a:t>6</a:t>
                      </a:r>
                      <a:r>
                        <a:rPr lang="en-US" sz="1400" dirty="0" smtClean="0"/>
                        <a:t>H</a:t>
                      </a:r>
                      <a:r>
                        <a:rPr lang="en-US" sz="1400" baseline="-25000" dirty="0" smtClean="0"/>
                        <a:t>5</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smtClean="0"/>
                        <a:t>Et</a:t>
                      </a:r>
                      <a:r>
                        <a:rPr lang="en-US" sz="1400" baseline="-25000" dirty="0" smtClean="0"/>
                        <a:t>2</a:t>
                      </a:r>
                      <a:r>
                        <a:rPr lang="en-US" sz="1400" dirty="0" smtClean="0"/>
                        <a:t>O-PhMe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98</a:t>
                      </a:r>
                      <a:endParaRPr lang="en-US" sz="1400" dirty="0"/>
                    </a:p>
                  </a:txBody>
                  <a:tcPr/>
                </a:tc>
                <a:tc>
                  <a:txBody>
                    <a:bodyPr/>
                    <a:lstStyle/>
                    <a:p>
                      <a:pPr algn="ctr"/>
                      <a:r>
                        <a:rPr lang="en-US" sz="1400" dirty="0" smtClean="0"/>
                        <a:t>99</a:t>
                      </a:r>
                      <a:endParaRPr lang="en-US" sz="1400" dirty="0"/>
                    </a:p>
                  </a:txBody>
                  <a:tcPr/>
                </a:tc>
              </a:tr>
              <a:tr h="370840">
                <a:tc>
                  <a:txBody>
                    <a:bodyPr/>
                    <a:lstStyle/>
                    <a:p>
                      <a:pPr algn="ctr"/>
                      <a:r>
                        <a:rPr lang="en-US" sz="1400" dirty="0" smtClean="0"/>
                        <a:t>C</a:t>
                      </a:r>
                      <a:r>
                        <a:rPr lang="en-US" sz="1400" baseline="-25000" dirty="0" smtClean="0"/>
                        <a:t>6</a:t>
                      </a:r>
                      <a:r>
                        <a:rPr lang="en-US" sz="1400" dirty="0" smtClean="0"/>
                        <a:t>H</a:t>
                      </a:r>
                      <a:r>
                        <a:rPr lang="en-US" sz="1400" baseline="-25000" dirty="0" smtClean="0"/>
                        <a:t>5</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smtClean="0"/>
                        <a:t>THF-</a:t>
                      </a:r>
                      <a:r>
                        <a:rPr lang="en-US" sz="1400" dirty="0" err="1" smtClean="0"/>
                        <a:t>PhMe</a:t>
                      </a:r>
                      <a:endParaRPr lang="en-US" sz="1400" dirty="0"/>
                    </a:p>
                  </a:txBody>
                  <a:tcPr/>
                </a:tc>
                <a:tc>
                  <a:txBody>
                    <a:bodyPr/>
                    <a:lstStyle/>
                    <a:p>
                      <a:pPr algn="ctr"/>
                      <a:r>
                        <a:rPr lang="en-US" sz="1400" dirty="0" smtClean="0"/>
                        <a:t>64</a:t>
                      </a:r>
                      <a:endParaRPr lang="en-US" sz="1400" dirty="0"/>
                    </a:p>
                  </a:txBody>
                  <a:tcPr/>
                </a:tc>
                <a:tc>
                  <a:txBody>
                    <a:bodyPr/>
                    <a:lstStyle/>
                    <a:p>
                      <a:pPr algn="ctr"/>
                      <a:r>
                        <a:rPr lang="en-US" sz="1400" dirty="0" smtClean="0"/>
                        <a:t>44</a:t>
                      </a:r>
                      <a:endParaRPr lang="en-US" sz="1400" dirty="0"/>
                    </a:p>
                  </a:txBody>
                  <a:tcPr/>
                </a:tc>
                <a:tc>
                  <a:txBody>
                    <a:bodyPr/>
                    <a:lstStyle/>
                    <a:p>
                      <a:pPr algn="ctr"/>
                      <a:r>
                        <a:rPr lang="en-US" sz="1400" dirty="0" smtClean="0"/>
                        <a:t>91</a:t>
                      </a:r>
                      <a:endParaRPr lang="en-US" sz="1400" dirty="0"/>
                    </a:p>
                  </a:txBody>
                  <a:tcPr/>
                </a:tc>
              </a:tr>
              <a:tr h="370840">
                <a:tc>
                  <a:txBody>
                    <a:bodyPr/>
                    <a:lstStyle/>
                    <a:p>
                      <a:pPr algn="ctr"/>
                      <a:r>
                        <a:rPr lang="en-US" sz="1400" dirty="0" smtClean="0"/>
                        <a:t>C</a:t>
                      </a:r>
                      <a:r>
                        <a:rPr lang="en-US" sz="1400" baseline="-25000" dirty="0" smtClean="0"/>
                        <a:t>6</a:t>
                      </a:r>
                      <a:r>
                        <a:rPr lang="en-US" sz="1400" dirty="0" smtClean="0"/>
                        <a:t>H</a:t>
                      </a:r>
                      <a:r>
                        <a:rPr lang="en-US" sz="1400" baseline="-25000" dirty="0" smtClean="0"/>
                        <a:t>5</a:t>
                      </a:r>
                      <a:endParaRPr lang="en-US" sz="1400" dirty="0"/>
                    </a:p>
                  </a:txBody>
                  <a:tcPr/>
                </a:tc>
                <a:tc>
                  <a:txBody>
                    <a:bodyPr/>
                    <a:lstStyle/>
                    <a:p>
                      <a:pPr algn="ctr"/>
                      <a:r>
                        <a:rPr lang="en-US" sz="1400" dirty="0" smtClean="0"/>
                        <a:t>(CH</a:t>
                      </a:r>
                      <a:r>
                        <a:rPr lang="en-US" sz="1400" baseline="-25000" dirty="0" smtClean="0"/>
                        <a:t>3</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70</a:t>
                      </a:r>
                      <a:endParaRPr lang="en-US" sz="1400" dirty="0"/>
                    </a:p>
                  </a:txBody>
                  <a:tcPr/>
                </a:tc>
                <a:tc>
                  <a:txBody>
                    <a:bodyPr/>
                    <a:lstStyle/>
                    <a:p>
                      <a:pPr algn="ctr"/>
                      <a:r>
                        <a:rPr lang="en-US" sz="1400" dirty="0" smtClean="0"/>
                        <a:t>59</a:t>
                      </a:r>
                      <a:endParaRPr lang="en-US" sz="1400" dirty="0"/>
                    </a:p>
                  </a:txBody>
                  <a:tcPr/>
                </a:tc>
                <a:tc>
                  <a:txBody>
                    <a:bodyPr/>
                    <a:lstStyle/>
                    <a:p>
                      <a:pPr algn="ctr"/>
                      <a:r>
                        <a:rPr lang="en-US" sz="1400" dirty="0" smtClean="0"/>
                        <a:t>91</a:t>
                      </a:r>
                      <a:endParaRPr lang="en-US" sz="1400" dirty="0"/>
                    </a:p>
                  </a:txBody>
                  <a:tcPr/>
                </a:tc>
              </a:tr>
              <a:tr h="370840">
                <a:tc>
                  <a:txBody>
                    <a:bodyPr/>
                    <a:lstStyle/>
                    <a:p>
                      <a:pPr algn="ctr"/>
                      <a:r>
                        <a:rPr lang="en-US" sz="1400" i="1" dirty="0" smtClean="0"/>
                        <a:t>P</a:t>
                      </a:r>
                      <a:r>
                        <a:rPr lang="en-US" sz="1400" i="0" dirty="0" smtClean="0"/>
                        <a:t>-ClC</a:t>
                      </a:r>
                      <a:r>
                        <a:rPr lang="en-US" sz="1400" i="0" baseline="-25000" dirty="0" smtClean="0"/>
                        <a:t>6</a:t>
                      </a:r>
                      <a:r>
                        <a:rPr lang="en-US" sz="1400" i="0" dirty="0" smtClean="0"/>
                        <a:t>H</a:t>
                      </a:r>
                      <a:r>
                        <a:rPr lang="en-US" sz="1400" i="0" baseline="-25000" dirty="0" smtClean="0"/>
                        <a:t>4</a:t>
                      </a:r>
                      <a:endParaRPr lang="en-US" sz="1400" i="1"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86</a:t>
                      </a:r>
                      <a:endParaRPr lang="en-US" sz="1400" dirty="0"/>
                    </a:p>
                  </a:txBody>
                  <a:tcPr/>
                </a:tc>
                <a:tc>
                  <a:txBody>
                    <a:bodyPr/>
                    <a:lstStyle/>
                    <a:p>
                      <a:pPr algn="ctr"/>
                      <a:r>
                        <a:rPr lang="en-US" sz="1400" dirty="0" smtClean="0"/>
                        <a:t>93</a:t>
                      </a:r>
                      <a:endParaRPr lang="en-US" sz="1400" dirty="0"/>
                    </a:p>
                  </a:txBody>
                  <a:tcPr/>
                </a:tc>
              </a:tr>
              <a:tr h="370840">
                <a:tc>
                  <a:txBody>
                    <a:bodyPr/>
                    <a:lstStyle/>
                    <a:p>
                      <a:pPr algn="ctr"/>
                      <a:r>
                        <a:rPr lang="en-US" sz="1400" dirty="0" smtClean="0"/>
                        <a:t>(</a:t>
                      </a:r>
                      <a:r>
                        <a:rPr lang="en-US" sz="1400" i="1" dirty="0" smtClean="0"/>
                        <a:t>E</a:t>
                      </a:r>
                      <a:r>
                        <a:rPr lang="en-US" sz="1400" i="0" dirty="0" smtClean="0"/>
                        <a:t>)-C</a:t>
                      </a:r>
                      <a:r>
                        <a:rPr lang="en-US" sz="1400" i="0" baseline="-25000" dirty="0" smtClean="0"/>
                        <a:t>6</a:t>
                      </a:r>
                      <a:r>
                        <a:rPr lang="en-US" sz="1400" i="0" dirty="0" smtClean="0"/>
                        <a:t>H</a:t>
                      </a:r>
                      <a:r>
                        <a:rPr lang="en-US" sz="1400" i="0" baseline="-25000" dirty="0" smtClean="0"/>
                        <a:t>5</a:t>
                      </a:r>
                      <a:r>
                        <a:rPr lang="en-US" sz="1400" i="0" dirty="0" smtClean="0"/>
                        <a:t>CHCH</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81</a:t>
                      </a:r>
                      <a:endParaRPr lang="en-US" sz="1400" dirty="0"/>
                    </a:p>
                  </a:txBody>
                  <a:tcPr/>
                </a:tc>
                <a:tc>
                  <a:txBody>
                    <a:bodyPr/>
                    <a:lstStyle/>
                    <a:p>
                      <a:pPr algn="ctr"/>
                      <a:r>
                        <a:rPr lang="en-US" sz="1400" dirty="0" smtClean="0"/>
                        <a:t>96</a:t>
                      </a:r>
                      <a:endParaRPr lang="en-US" sz="1400" dirty="0"/>
                    </a:p>
                  </a:txBody>
                  <a:tcPr/>
                </a:tc>
              </a:tr>
              <a:tr h="370840">
                <a:tc>
                  <a:txBody>
                    <a:bodyPr/>
                    <a:lstStyle/>
                    <a:p>
                      <a:pPr algn="ctr"/>
                      <a:r>
                        <a:rPr lang="en-US" sz="1400" i="0" dirty="0" smtClean="0"/>
                        <a:t>C</a:t>
                      </a:r>
                      <a:r>
                        <a:rPr lang="en-US" sz="1400" i="0" baseline="-25000" dirty="0" smtClean="0"/>
                        <a:t>6</a:t>
                      </a:r>
                      <a:r>
                        <a:rPr lang="en-US" sz="1400" i="0" dirty="0" smtClean="0"/>
                        <a:t>H</a:t>
                      </a:r>
                      <a:r>
                        <a:rPr lang="en-US" sz="1400" i="0" baseline="-25000" dirty="0" smtClean="0"/>
                        <a:t>5</a:t>
                      </a:r>
                      <a:r>
                        <a:rPr lang="en-US" sz="1400" i="0" dirty="0" smtClean="0"/>
                        <a:t>CH</a:t>
                      </a:r>
                      <a:r>
                        <a:rPr lang="en-US" sz="1400" i="0" baseline="-25000" dirty="0" smtClean="0"/>
                        <a:t>2</a:t>
                      </a:r>
                      <a:r>
                        <a:rPr lang="en-US" sz="1400" i="0" dirty="0" smtClean="0"/>
                        <a:t>CH</a:t>
                      </a:r>
                      <a:r>
                        <a:rPr lang="en-US" sz="1400" i="0" baseline="-25000" dirty="0" smtClean="0"/>
                        <a:t>2</a:t>
                      </a:r>
                      <a:endParaRPr lang="en-US" sz="1400"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80</a:t>
                      </a:r>
                      <a:endParaRPr lang="en-US" sz="1400" dirty="0"/>
                    </a:p>
                  </a:txBody>
                  <a:tcPr/>
                </a:tc>
                <a:tc>
                  <a:txBody>
                    <a:bodyPr/>
                    <a:lstStyle/>
                    <a:p>
                      <a:pPr algn="ctr"/>
                      <a:r>
                        <a:rPr lang="en-US" sz="1400" dirty="0" smtClean="0"/>
                        <a:t>90</a:t>
                      </a:r>
                      <a:endParaRPr lang="en-US" sz="1400" dirty="0"/>
                    </a:p>
                  </a:txBody>
                  <a:tcPr/>
                </a:tc>
              </a:tr>
              <a:tr h="370840">
                <a:tc>
                  <a:txBody>
                    <a:bodyPr/>
                    <a:lstStyle/>
                    <a:p>
                      <a:pPr algn="ctr"/>
                      <a:r>
                        <a:rPr lang="en-US" sz="1400" i="1" dirty="0" smtClean="0"/>
                        <a:t>N</a:t>
                      </a:r>
                      <a:r>
                        <a:rPr lang="en-US" sz="1400" i="0" dirty="0" smtClean="0"/>
                        <a:t>-C</a:t>
                      </a:r>
                      <a:r>
                        <a:rPr lang="en-US" sz="1400" i="0" baseline="-25000" dirty="0" smtClean="0"/>
                        <a:t>6</a:t>
                      </a:r>
                      <a:r>
                        <a:rPr lang="en-US" sz="1400" i="0" baseline="0" dirty="0" smtClean="0"/>
                        <a:t>H</a:t>
                      </a:r>
                      <a:r>
                        <a:rPr lang="en-US" sz="1400" i="0" baseline="-25000" dirty="0" smtClean="0"/>
                        <a:t>13</a:t>
                      </a:r>
                      <a:endParaRPr lang="en-US" sz="1400" i="1" dirty="0"/>
                    </a:p>
                  </a:txBody>
                  <a:tcPr/>
                </a:tc>
                <a:tc>
                  <a:txBody>
                    <a:bodyPr/>
                    <a:lstStyle/>
                    <a:p>
                      <a:pPr algn="ctr"/>
                      <a:r>
                        <a:rPr lang="en-US" sz="1400" dirty="0" smtClean="0"/>
                        <a:t>(C</a:t>
                      </a:r>
                      <a:r>
                        <a:rPr lang="en-US" sz="1400" baseline="-25000" dirty="0" smtClean="0"/>
                        <a:t>2</a:t>
                      </a:r>
                      <a:r>
                        <a:rPr lang="en-US" sz="1400" dirty="0" smtClean="0"/>
                        <a:t>H</a:t>
                      </a:r>
                      <a:r>
                        <a:rPr lang="en-US" sz="1400" baseline="-25000" dirty="0" smtClean="0"/>
                        <a:t>5</a:t>
                      </a:r>
                      <a:r>
                        <a:rPr lang="en-US" sz="1400" dirty="0" smtClean="0"/>
                        <a:t>)</a:t>
                      </a:r>
                      <a:r>
                        <a:rPr lang="en-US" sz="1400" baseline="-25000" dirty="0" smtClean="0"/>
                        <a:t>2</a:t>
                      </a:r>
                      <a:r>
                        <a:rPr lang="en-US" sz="1400" dirty="0" smtClean="0"/>
                        <a:t>Zn</a:t>
                      </a:r>
                      <a:endParaRPr lang="en-US" sz="1400" dirty="0"/>
                    </a:p>
                  </a:txBody>
                  <a:tcPr/>
                </a:tc>
                <a:tc>
                  <a:txBody>
                    <a:bodyPr/>
                    <a:lstStyle/>
                    <a:p>
                      <a:pPr algn="ctr"/>
                      <a:r>
                        <a:rPr lang="en-US" sz="1400" dirty="0" err="1" smtClean="0"/>
                        <a:t>PhMe</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81</a:t>
                      </a:r>
                      <a:endParaRPr lang="en-US" sz="1400" dirty="0"/>
                    </a:p>
                  </a:txBody>
                  <a:tcPr/>
                </a:tc>
                <a:tc>
                  <a:txBody>
                    <a:bodyPr/>
                    <a:lstStyle/>
                    <a:p>
                      <a:pPr algn="ctr"/>
                      <a:r>
                        <a:rPr lang="en-US" sz="1400" dirty="0" smtClean="0"/>
                        <a:t>61</a:t>
                      </a:r>
                      <a:endParaRPr lang="en-US" sz="1400" dirty="0"/>
                    </a:p>
                  </a:txBody>
                  <a:tcPr/>
                </a:tc>
              </a:tr>
            </a:tbl>
          </a:graphicData>
        </a:graphic>
      </p:graphicFrame>
    </p:spTree>
    <p:extLst>
      <p:ext uri="{BB962C8B-B14F-4D97-AF65-F5344CB8AC3E}">
        <p14:creationId xmlns:p14="http://schemas.microsoft.com/office/powerpoint/2010/main" val="16022066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0"/>
            <a:ext cx="8229240" cy="1142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4000" dirty="0">
                <a:latin typeface="Perpetua" pitchFamily="18"/>
              </a:rPr>
              <a:t>Asymmetric Carbonyl Alkylation (</a:t>
            </a:r>
            <a:r>
              <a:rPr lang="en-US" sz="4000" dirty="0" smtClean="0">
                <a:latin typeface="Perpetua" pitchFamily="18"/>
              </a:rPr>
              <a:t>II)</a:t>
            </a:r>
            <a:endParaRPr lang="en-US" sz="4000" dirty="0">
              <a:latin typeface="Perpetua" pitchFamily="18"/>
            </a:endParaRPr>
          </a:p>
        </p:txBody>
      </p:sp>
      <p:sp>
        <p:nvSpPr>
          <p:cNvPr id="4" name="Straight Connector 3"/>
          <p:cNvSpPr/>
          <p:nvPr/>
        </p:nvSpPr>
        <p:spPr>
          <a:xfrm>
            <a:off x="0" y="990360"/>
            <a:ext cx="9144000" cy="0"/>
          </a:xfrm>
          <a:prstGeom prst="line">
            <a:avLst/>
          </a:prstGeom>
          <a:noFill/>
          <a:ln w="76320">
            <a:solidFill>
              <a:srgbClr val="E46C0A"/>
            </a:solidFill>
            <a:prstDash val="solid"/>
          </a:ln>
        </p:spPr>
        <p:txBody>
          <a:bodyPr vert="horz" wrap="square" lIns="90000" tIns="45000" rIns="90000" bIns="45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6" name="TextBox 9"/>
          <p:cNvSpPr/>
          <p:nvPr/>
        </p:nvSpPr>
        <p:spPr>
          <a:xfrm>
            <a:off x="0" y="6391377"/>
            <a:ext cx="9143640" cy="466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en-US" sz="1200" b="0" i="0" u="none" strike="noStrike" kern="1200" spc="0" dirty="0" smtClean="0">
                <a:ln>
                  <a:noFill/>
                </a:ln>
                <a:solidFill>
                  <a:srgbClr val="000000"/>
                </a:solidFill>
                <a:latin typeface="Calibri" pitchFamily="18"/>
                <a:ea typeface="Microsoft YaHei" pitchFamily="2"/>
                <a:cs typeface="Mangal" pitchFamily="2"/>
              </a:rPr>
              <a:t>Park, J. Hong, S.  </a:t>
            </a:r>
            <a:r>
              <a:rPr lang="en-US" sz="1200" b="0" i="1" u="none" strike="noStrike" kern="1200" spc="0" dirty="0" smtClean="0">
                <a:ln>
                  <a:noFill/>
                </a:ln>
                <a:solidFill>
                  <a:srgbClr val="000000"/>
                </a:solidFill>
                <a:latin typeface="Calibri" pitchFamily="18"/>
                <a:ea typeface="Microsoft YaHei" pitchFamily="2"/>
                <a:cs typeface="Mangal" pitchFamily="2"/>
              </a:rPr>
              <a:t>Chem. Soc. Rev.</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1" i="0" u="none" strike="noStrike" kern="1200" spc="0" dirty="0" smtClean="0">
                <a:ln>
                  <a:noFill/>
                </a:ln>
                <a:solidFill>
                  <a:srgbClr val="000000"/>
                </a:solidFill>
                <a:latin typeface="Calibri" pitchFamily="18"/>
                <a:ea typeface="Microsoft YaHei" pitchFamily="2"/>
                <a:cs typeface="Mangal" pitchFamily="2"/>
              </a:rPr>
              <a:t>2012</a:t>
            </a:r>
            <a:r>
              <a:rPr lang="en-US" sz="1200" b="0" i="0" u="none" strike="noStrike" kern="1200" spc="0" dirty="0" smtClean="0">
                <a:ln>
                  <a:noFill/>
                </a:ln>
                <a:solidFill>
                  <a:srgbClr val="000000"/>
                </a:solidFill>
                <a:latin typeface="Calibri" pitchFamily="18"/>
                <a:ea typeface="Microsoft YaHei" pitchFamily="2"/>
                <a:cs typeface="Mangal" pitchFamily="2"/>
              </a:rPr>
              <a:t>, </a:t>
            </a:r>
            <a:r>
              <a:rPr lang="en-US" sz="1200" b="0" i="1" u="none" strike="noStrike" kern="1200" spc="0" dirty="0" smtClean="0">
                <a:ln>
                  <a:noFill/>
                </a:ln>
                <a:solidFill>
                  <a:srgbClr val="000000"/>
                </a:solidFill>
                <a:latin typeface="Calibri" pitchFamily="18"/>
                <a:ea typeface="Microsoft YaHei" pitchFamily="2"/>
                <a:cs typeface="Mangal" pitchFamily="2"/>
              </a:rPr>
              <a:t>41</a:t>
            </a:r>
            <a:r>
              <a:rPr lang="en-US" sz="1200" b="0" i="0" u="none" strike="noStrike" kern="1200" spc="0" dirty="0" smtClean="0">
                <a:ln>
                  <a:noFill/>
                </a:ln>
                <a:solidFill>
                  <a:srgbClr val="000000"/>
                </a:solidFill>
                <a:latin typeface="Calibri" pitchFamily="18"/>
                <a:ea typeface="Microsoft YaHei" pitchFamily="2"/>
                <a:cs typeface="Mangal" pitchFamily="2"/>
              </a:rPr>
              <a:t>, 6931.</a:t>
            </a:r>
          </a:p>
          <a:p>
            <a:pPr marL="0" marR="0" lvl="0" indent="0" algn="just" rtl="0" hangingPunct="1">
              <a:lnSpc>
                <a:spcPct val="100000"/>
              </a:lnSpc>
              <a:spcBef>
                <a:spcPts val="0"/>
              </a:spcBef>
              <a:spcAft>
                <a:spcPts val="0"/>
              </a:spcAft>
              <a:buNone/>
              <a:tabLst/>
            </a:pPr>
            <a:r>
              <a:rPr lang="en-US" sz="1200" dirty="0" err="1" smtClean="0">
                <a:solidFill>
                  <a:srgbClr val="000000"/>
                </a:solidFill>
                <a:latin typeface="Calibri" pitchFamily="18"/>
                <a:ea typeface="Microsoft YaHei" pitchFamily="2"/>
                <a:cs typeface="Mangal" pitchFamily="2"/>
              </a:rPr>
              <a:t>DiMauro</a:t>
            </a:r>
            <a:r>
              <a:rPr lang="en-US" sz="1200" dirty="0" smtClean="0">
                <a:solidFill>
                  <a:srgbClr val="000000"/>
                </a:solidFill>
                <a:latin typeface="Calibri" pitchFamily="18"/>
                <a:ea typeface="Microsoft YaHei" pitchFamily="2"/>
                <a:cs typeface="Mangal" pitchFamily="2"/>
              </a:rPr>
              <a:t>, E. F.; Kozlowski, M. C. </a:t>
            </a:r>
            <a:r>
              <a:rPr lang="en-US" sz="1200" i="1" dirty="0" smtClean="0">
                <a:solidFill>
                  <a:srgbClr val="000000"/>
                </a:solidFill>
                <a:latin typeface="Calibri" pitchFamily="18"/>
                <a:ea typeface="Microsoft YaHei" pitchFamily="2"/>
                <a:cs typeface="Mangal" pitchFamily="2"/>
              </a:rPr>
              <a:t>Org. Lett.</a:t>
            </a:r>
            <a:r>
              <a:rPr lang="en-US" sz="1200" dirty="0" smtClean="0">
                <a:solidFill>
                  <a:srgbClr val="000000"/>
                </a:solidFill>
                <a:latin typeface="Calibri" pitchFamily="18"/>
                <a:ea typeface="Microsoft YaHei" pitchFamily="2"/>
                <a:cs typeface="Mangal" pitchFamily="2"/>
              </a:rPr>
              <a:t>, </a:t>
            </a:r>
            <a:r>
              <a:rPr lang="en-US" sz="1200" b="1" dirty="0" smtClean="0">
                <a:solidFill>
                  <a:srgbClr val="000000"/>
                </a:solidFill>
                <a:latin typeface="Calibri" pitchFamily="18"/>
                <a:ea typeface="Microsoft YaHei" pitchFamily="2"/>
                <a:cs typeface="Mangal" pitchFamily="2"/>
              </a:rPr>
              <a:t>2001</a:t>
            </a:r>
            <a:r>
              <a:rPr lang="en-US" sz="1200" dirty="0" smtClean="0">
                <a:solidFill>
                  <a:srgbClr val="000000"/>
                </a:solidFill>
                <a:latin typeface="Calibri" pitchFamily="18"/>
                <a:ea typeface="Microsoft YaHei" pitchFamily="2"/>
                <a:cs typeface="Mangal" pitchFamily="2"/>
              </a:rPr>
              <a:t>, </a:t>
            </a:r>
            <a:r>
              <a:rPr lang="en-US" sz="1200" i="1" dirty="0" smtClean="0">
                <a:solidFill>
                  <a:srgbClr val="000000"/>
                </a:solidFill>
                <a:latin typeface="Calibri" pitchFamily="18"/>
                <a:ea typeface="Microsoft YaHei" pitchFamily="2"/>
                <a:cs typeface="Mangal" pitchFamily="2"/>
              </a:rPr>
              <a:t>3</a:t>
            </a:r>
            <a:r>
              <a:rPr lang="en-US" sz="1200" dirty="0" smtClean="0">
                <a:solidFill>
                  <a:srgbClr val="000000"/>
                </a:solidFill>
                <a:latin typeface="Calibri" pitchFamily="18"/>
                <a:ea typeface="Microsoft YaHei" pitchFamily="2"/>
                <a:cs typeface="Mangal" pitchFamily="2"/>
              </a:rPr>
              <a:t>, 3053.</a:t>
            </a:r>
            <a:endParaRPr lang="en-US" sz="1200" b="0" i="0" u="none" strike="noStrike" kern="1200" spc="0" dirty="0">
              <a:ln>
                <a:noFill/>
              </a:ln>
              <a:solidFill>
                <a:srgbClr val="000000"/>
              </a:solidFill>
              <a:latin typeface="Calibri" pitchFamily="18"/>
              <a:ea typeface="Microsoft YaHei" pitchFamily="2"/>
              <a:cs typeface="Mangal" pitchFamily="2"/>
            </a:endParaRPr>
          </a:p>
        </p:txBody>
      </p:sp>
      <p:pic>
        <p:nvPicPr>
          <p:cNvPr id="10" name="Picture 4" descr="http://www.utexas.edu/sites/default/files/images/UTseal.png"/>
          <p:cNvPicPr>
            <a:picLocks noChangeAspect="1" noChangeArrowheads="1"/>
          </p:cNvPicPr>
          <p:nvPr/>
        </p:nvPicPr>
        <p:blipFill>
          <a:blip r:embed="rId3" cstate="print"/>
          <a:srcRect l="50943"/>
          <a:stretch>
            <a:fillRect/>
          </a:stretch>
        </p:blipFill>
        <p:spPr bwMode="auto">
          <a:xfrm>
            <a:off x="8178581" y="0"/>
            <a:ext cx="965419" cy="914400"/>
          </a:xfrm>
          <a:prstGeom prst="rect">
            <a:avLst/>
          </a:prstGeom>
          <a:noFill/>
        </p:spPr>
      </p:pic>
      <p:pic>
        <p:nvPicPr>
          <p:cNvPr id="5" name="Picture 4"/>
          <p:cNvPicPr>
            <a:picLocks noChangeAspect="1"/>
          </p:cNvPicPr>
          <p:nvPr/>
        </p:nvPicPr>
        <p:blipFill rotWithShape="1">
          <a:blip r:embed="rId4"/>
          <a:srcRect r="595"/>
          <a:stretch/>
        </p:blipFill>
        <p:spPr>
          <a:xfrm>
            <a:off x="304800" y="1524000"/>
            <a:ext cx="3733800" cy="1645007"/>
          </a:xfrm>
          <a:prstGeom prst="rect">
            <a:avLst/>
          </a:prstGeom>
        </p:spPr>
      </p:pic>
      <p:sp>
        <p:nvSpPr>
          <p:cNvPr id="11" name="TextBox 10"/>
          <p:cNvSpPr txBox="1"/>
          <p:nvPr/>
        </p:nvSpPr>
        <p:spPr>
          <a:xfrm>
            <a:off x="1143000" y="2928748"/>
            <a:ext cx="228600" cy="6096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884902" y="3200400"/>
            <a:ext cx="1020097" cy="609600"/>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5"/>
          <a:stretch>
            <a:fillRect/>
          </a:stretch>
        </p:blipFill>
        <p:spPr>
          <a:xfrm>
            <a:off x="304920" y="3250697"/>
            <a:ext cx="3807230" cy="3155067"/>
          </a:xfrm>
          <a:prstGeom prst="rect">
            <a:avLst/>
          </a:prstGeom>
        </p:spPr>
      </p:pic>
      <p:pic>
        <p:nvPicPr>
          <p:cNvPr id="8" name="Picture 7"/>
          <p:cNvPicPr>
            <a:picLocks noChangeAspect="1"/>
          </p:cNvPicPr>
          <p:nvPr/>
        </p:nvPicPr>
        <p:blipFill>
          <a:blip r:embed="rId6"/>
          <a:stretch>
            <a:fillRect/>
          </a:stretch>
        </p:blipFill>
        <p:spPr>
          <a:xfrm>
            <a:off x="4171425" y="2362200"/>
            <a:ext cx="4999970" cy="3188467"/>
          </a:xfrm>
          <a:prstGeom prst="rect">
            <a:avLst/>
          </a:prstGeom>
        </p:spPr>
      </p:pic>
    </p:spTree>
    <p:extLst>
      <p:ext uri="{BB962C8B-B14F-4D97-AF65-F5344CB8AC3E}">
        <p14:creationId xmlns:p14="http://schemas.microsoft.com/office/powerpoint/2010/main" val="37551416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38027</TotalTime>
  <Words>6383</Words>
  <Application>Microsoft Office PowerPoint</Application>
  <PresentationFormat>On-screen Show (4:3)</PresentationFormat>
  <Paragraphs>396</Paragraphs>
  <Slides>42</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Microsoft YaHei</vt:lpstr>
      <vt:lpstr>Agency FB</vt:lpstr>
      <vt:lpstr>Arial</vt:lpstr>
      <vt:lpstr>Book Antiqua</vt:lpstr>
      <vt:lpstr>Calibri</vt:lpstr>
      <vt:lpstr>Mangal</vt:lpstr>
      <vt:lpstr>Perpetua</vt:lpstr>
      <vt:lpstr>StarSymbol</vt:lpstr>
      <vt:lpstr>Theme1</vt:lpstr>
      <vt:lpstr>CS ChemDraw Drawing</vt:lpstr>
      <vt:lpstr>Cooperativity in Asymmetric Bimetallic Catalysis</vt:lpstr>
      <vt:lpstr>Strategies for Bimetallic Catalysis</vt:lpstr>
      <vt:lpstr>Pioneering Work</vt:lpstr>
      <vt:lpstr>Improved Allylation Protocol (I)</vt:lpstr>
      <vt:lpstr>Improved Allylation Protocol (II)</vt:lpstr>
      <vt:lpstr>Bifunctional Asymmetric Nitro Allylation</vt:lpstr>
      <vt:lpstr>Trost Ligand as a Bifunctional Ligand</vt:lpstr>
      <vt:lpstr>Asymmetric Carbonyl Alkylation (I)</vt:lpstr>
      <vt:lpstr>Asymmetric Carbonyl Alkylation (II)</vt:lpstr>
      <vt:lpstr>Asymmetric Carbonyl Alkylation (III)</vt:lpstr>
      <vt:lpstr>Shibasaki-BINOL Chemistry</vt:lpstr>
      <vt:lpstr>Asymmetric Strecker-Type Reactions</vt:lpstr>
      <vt:lpstr>Catalytic Asymmetric Aldol Reactions</vt:lpstr>
      <vt:lpstr>Diol Desymmetrization</vt:lpstr>
      <vt:lpstr>1,2-Alkynylation of Aldehydes</vt:lpstr>
      <vt:lpstr>Tetrametallic Catalysis</vt:lpstr>
      <vt:lpstr>Bimetallic Salen Complexes (I)</vt:lpstr>
      <vt:lpstr>Bimetallic Salen Complexes (II)</vt:lpstr>
      <vt:lpstr>Bimetallic Catalysis for BINOL Synthesis</vt:lpstr>
      <vt:lpstr>Bimetallic Hetereogeneous Catalyst</vt:lpstr>
      <vt:lpstr>“Robot-like” Bimetallic Pd Catalyst</vt:lpstr>
      <vt:lpstr>Separate Metal Centers</vt:lpstr>
      <vt:lpstr>Jacobsen Catalyst (I)</vt:lpstr>
      <vt:lpstr>Jacobsen Catalyst (II)</vt:lpstr>
      <vt:lpstr>Jacobsen Catalyst (III)</vt:lpstr>
      <vt:lpstr>Bimetallic Epoxide Fluoridation</vt:lpstr>
      <vt:lpstr>Bridged Bimetallic Catalysts</vt:lpstr>
      <vt:lpstr>CO2 Activation With Bimetallic Complexes</vt:lpstr>
      <vt:lpstr>Zr-Epoxide Azidination </vt:lpstr>
      <vt:lpstr>Tethered Bimetallic Catalysis</vt:lpstr>
      <vt:lpstr>Al Together</vt:lpstr>
      <vt:lpstr>Resolution/Polymerization</vt:lpstr>
      <vt:lpstr>Vanadium Oxidation of Naphthol </vt:lpstr>
      <vt:lpstr>Tethered and Bridged Ti-Salen</vt:lpstr>
      <vt:lpstr>Oligomeric/Polymeric Scaffolds</vt:lpstr>
      <vt:lpstr>Coordination Tethered/Controlled Catalyst </vt:lpstr>
      <vt:lpstr>Hydrogen Bond Tethered Catalysts</vt:lpstr>
      <vt:lpstr>Nanocage Embedded Catalysts</vt:lpstr>
      <vt:lpstr>Thank you for your attention!</vt:lpstr>
      <vt:lpstr>Question 1</vt:lpstr>
      <vt:lpstr>Question 2</vt:lpstr>
      <vt:lpstr>Question 3</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Mike’s Research Progress</dc:title>
  <dc:creator>ihoiho8o</dc:creator>
  <cp:lastModifiedBy>Michael Young</cp:lastModifiedBy>
  <cp:revision>2193</cp:revision>
  <cp:lastPrinted>2015-05-20T21:43:50Z</cp:lastPrinted>
  <dcterms:created xsi:type="dcterms:W3CDTF">2012-03-21T19:05:49Z</dcterms:created>
  <dcterms:modified xsi:type="dcterms:W3CDTF">2015-05-20T23:43:37Z</dcterms:modified>
</cp:coreProperties>
</file>